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2" r:id="rId2"/>
  </p:sldMasterIdLst>
  <p:notesMasterIdLst>
    <p:notesMasterId r:id="rId28"/>
  </p:notesMasterIdLst>
  <p:sldIdLst>
    <p:sldId id="256" r:id="rId3"/>
    <p:sldId id="7624" r:id="rId4"/>
    <p:sldId id="7625" r:id="rId5"/>
    <p:sldId id="7627" r:id="rId6"/>
    <p:sldId id="7628" r:id="rId7"/>
    <p:sldId id="7629" r:id="rId8"/>
    <p:sldId id="7626" r:id="rId9"/>
    <p:sldId id="7630" r:id="rId10"/>
    <p:sldId id="7631" r:id="rId11"/>
    <p:sldId id="7632" r:id="rId12"/>
    <p:sldId id="7633" r:id="rId13"/>
    <p:sldId id="7634" r:id="rId14"/>
    <p:sldId id="7635" r:id="rId15"/>
    <p:sldId id="7636" r:id="rId16"/>
    <p:sldId id="7637" r:id="rId17"/>
    <p:sldId id="7638" r:id="rId18"/>
    <p:sldId id="7639" r:id="rId19"/>
    <p:sldId id="7640" r:id="rId20"/>
    <p:sldId id="7641" r:id="rId21"/>
    <p:sldId id="7642" r:id="rId22"/>
    <p:sldId id="7643" r:id="rId23"/>
    <p:sldId id="7644" r:id="rId24"/>
    <p:sldId id="7645" r:id="rId25"/>
    <p:sldId id="7647" r:id="rId26"/>
    <p:sldId id="7648" r:id="rId27"/>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AEFF8"/>
    <a:srgbClr val="D1F6FB"/>
    <a:srgbClr val="0A606C"/>
    <a:srgbClr val="0B6A77"/>
    <a:srgbClr val="0C7482"/>
    <a:srgbClr val="7AE4F2"/>
    <a:srgbClr val="11A0B3"/>
    <a:srgbClr val="16CBE4"/>
    <a:srgbClr val="45D9ED"/>
    <a:srgbClr val="1092A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中等深淺樣式 4 - 輔色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A111915-BE36-4E01-A7E5-04B1672EAD32}" styleName="淺色樣式 2 - 輔色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0A1B5D5-9B99-4C35-A422-299274C87663}" styleName="中等深淺樣式 1 - 輔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C4B1156A-380E-4F78-BDF5-A606A8083BF9}" styleName="中等深淺樣式 4 - 輔色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1E171933-4619-4E11-9A3F-F7608DF75F80}" styleName="中等深淺樣式 1 - 輔色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D27102A9-8310-4765-A935-A1911B00CA55}" styleName="淺色樣式 1 - 輔色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7292A2E-F333-43FB-9621-5CBBE7FDCDCB}" styleName="淺色樣式 2 - 輔色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BDBED569-4797-4DF1-A0F4-6AAB3CD982D8}" styleName="淺色樣式 3 - 輔色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5D1492-E784-42F9-8112-F5C202E2C28C}" type="datetimeFigureOut">
              <a:rPr lang="zh-TW" altLang="en-US" smtClean="0"/>
              <a:t>2023/3/6</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24C82-B0FD-4538-839F-E204DE659649}" type="slidenum">
              <a:rPr lang="zh-TW" altLang="en-US" smtClean="0"/>
              <a:t>‹#›</a:t>
            </a:fld>
            <a:endParaRPr lang="zh-TW" altLang="en-US"/>
          </a:p>
        </p:txBody>
      </p:sp>
    </p:spTree>
    <p:extLst>
      <p:ext uri="{BB962C8B-B14F-4D97-AF65-F5344CB8AC3E}">
        <p14:creationId xmlns:p14="http://schemas.microsoft.com/office/powerpoint/2010/main" val="1357361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pic>
        <p:nvPicPr>
          <p:cNvPr id="8" name="圖片 7">
            <a:extLst>
              <a:ext uri="{FF2B5EF4-FFF2-40B4-BE49-F238E27FC236}">
                <a16:creationId xmlns:a16="http://schemas.microsoft.com/office/drawing/2014/main" id="{79547C4F-100F-45BC-BC6C-2A0D6E3B4B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標題 1">
            <a:extLst>
              <a:ext uri="{FF2B5EF4-FFF2-40B4-BE49-F238E27FC236}">
                <a16:creationId xmlns:a16="http://schemas.microsoft.com/office/drawing/2014/main" id="{7028B563-8317-475D-8656-FCBCC5E8A2C5}"/>
              </a:ext>
            </a:extLst>
          </p:cNvPr>
          <p:cNvSpPr>
            <a:spLocks noGrp="1"/>
          </p:cNvSpPr>
          <p:nvPr>
            <p:ph type="ctrTitle"/>
          </p:nvPr>
        </p:nvSpPr>
        <p:spPr>
          <a:xfrm>
            <a:off x="2863042" y="2939082"/>
            <a:ext cx="6465916" cy="489918"/>
          </a:xfrm>
        </p:spPr>
        <p:txBody>
          <a:bodyPr anchor="b">
            <a:normAutofit/>
          </a:bodyPr>
          <a:lstStyle>
            <a:lvl1pPr algn="ctr">
              <a:defRPr sz="3600"/>
            </a:lvl1pPr>
          </a:lstStyle>
          <a:p>
            <a:r>
              <a:rPr lang="zh-TW" altLang="en-US"/>
              <a:t>按一下以編輯母片標題樣式</a:t>
            </a:r>
          </a:p>
        </p:txBody>
      </p:sp>
      <p:sp>
        <p:nvSpPr>
          <p:cNvPr id="3" name="副標題 2">
            <a:extLst>
              <a:ext uri="{FF2B5EF4-FFF2-40B4-BE49-F238E27FC236}">
                <a16:creationId xmlns:a16="http://schemas.microsoft.com/office/drawing/2014/main" id="{D440C748-D40C-49AC-970D-062D1B71BFF4}"/>
              </a:ext>
            </a:extLst>
          </p:cNvPr>
          <p:cNvSpPr>
            <a:spLocks noGrp="1"/>
          </p:cNvSpPr>
          <p:nvPr>
            <p:ph type="subTitle" idx="1"/>
          </p:nvPr>
        </p:nvSpPr>
        <p:spPr>
          <a:xfrm>
            <a:off x="2863042" y="3489268"/>
            <a:ext cx="6465916" cy="489918"/>
          </a:xfrm>
        </p:spPr>
        <p:txBody>
          <a:bodyPr>
            <a:normAutofit/>
          </a:bodyPr>
          <a:lstStyle>
            <a:lvl1pPr marL="0" indent="0" algn="ctr">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dirty="0"/>
              <a:t>按一下以編輯母片子標題樣式</a:t>
            </a:r>
          </a:p>
        </p:txBody>
      </p:sp>
      <p:sp>
        <p:nvSpPr>
          <p:cNvPr id="4" name="日期版面配置區 3">
            <a:extLst>
              <a:ext uri="{FF2B5EF4-FFF2-40B4-BE49-F238E27FC236}">
                <a16:creationId xmlns:a16="http://schemas.microsoft.com/office/drawing/2014/main" id="{B0EA31A8-3CE9-41C0-978B-AB196237CA54}"/>
              </a:ext>
            </a:extLst>
          </p:cNvPr>
          <p:cNvSpPr>
            <a:spLocks noGrp="1"/>
          </p:cNvSpPr>
          <p:nvPr>
            <p:ph type="dt" sz="half" idx="10"/>
          </p:nvPr>
        </p:nvSpPr>
        <p:spPr/>
        <p:txBody>
          <a:bodyPr/>
          <a:lstStyle/>
          <a:p>
            <a:fld id="{80B53DF0-4295-464A-B8C2-2FE531AD8402}" type="datetimeFigureOut">
              <a:rPr lang="zh-TW" altLang="en-US" smtClean="0"/>
              <a:t>2023/3/6</a:t>
            </a:fld>
            <a:endParaRPr lang="zh-TW" altLang="en-US"/>
          </a:p>
        </p:txBody>
      </p:sp>
      <p:sp>
        <p:nvSpPr>
          <p:cNvPr id="5" name="頁尾版面配置區 4">
            <a:extLst>
              <a:ext uri="{FF2B5EF4-FFF2-40B4-BE49-F238E27FC236}">
                <a16:creationId xmlns:a16="http://schemas.microsoft.com/office/drawing/2014/main" id="{AD8AE4D1-ED95-4561-9079-3B69663814E4}"/>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84C14AA0-6772-4CB1-818B-26E1FCCE5DFE}"/>
              </a:ext>
            </a:extLst>
          </p:cNvPr>
          <p:cNvSpPr>
            <a:spLocks noGrp="1"/>
          </p:cNvSpPr>
          <p:nvPr>
            <p:ph type="sldNum" sz="quarter" idx="12"/>
          </p:nvPr>
        </p:nvSpPr>
        <p:spPr/>
        <p:txBody>
          <a:bodyPr/>
          <a:lstStyle/>
          <a:p>
            <a:fld id="{C75EF179-2CFC-425C-B38C-4749BFA1D379}" type="slidenum">
              <a:rPr lang="zh-TW" altLang="en-US" smtClean="0"/>
              <a:t>‹#›</a:t>
            </a:fld>
            <a:endParaRPr lang="zh-TW" altLang="en-US"/>
          </a:p>
        </p:txBody>
      </p:sp>
    </p:spTree>
    <p:extLst>
      <p:ext uri="{BB962C8B-B14F-4D97-AF65-F5344CB8AC3E}">
        <p14:creationId xmlns:p14="http://schemas.microsoft.com/office/powerpoint/2010/main" val="1303195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45C002A-0A08-4C77-B14A-875DC683D751}"/>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165E1F3D-58EE-4154-8878-D643A422ACA7}"/>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B0654988-8B9E-4C04-B9D0-F11506E86F66}"/>
              </a:ext>
            </a:extLst>
          </p:cNvPr>
          <p:cNvSpPr>
            <a:spLocks noGrp="1"/>
          </p:cNvSpPr>
          <p:nvPr>
            <p:ph type="dt" sz="half" idx="10"/>
          </p:nvPr>
        </p:nvSpPr>
        <p:spPr/>
        <p:txBody>
          <a:bodyPr/>
          <a:lstStyle/>
          <a:p>
            <a:fld id="{80B53DF0-4295-464A-B8C2-2FE531AD8402}" type="datetimeFigureOut">
              <a:rPr lang="zh-TW" altLang="en-US" smtClean="0"/>
              <a:t>2023/3/6</a:t>
            </a:fld>
            <a:endParaRPr lang="zh-TW" altLang="en-US"/>
          </a:p>
        </p:txBody>
      </p:sp>
      <p:sp>
        <p:nvSpPr>
          <p:cNvPr id="5" name="頁尾版面配置區 4">
            <a:extLst>
              <a:ext uri="{FF2B5EF4-FFF2-40B4-BE49-F238E27FC236}">
                <a16:creationId xmlns:a16="http://schemas.microsoft.com/office/drawing/2014/main" id="{83F084C8-0227-4C60-BF1D-585324CB5634}"/>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B2BC5B2E-769C-4219-AE26-A687396A8F72}"/>
              </a:ext>
            </a:extLst>
          </p:cNvPr>
          <p:cNvSpPr>
            <a:spLocks noGrp="1"/>
          </p:cNvSpPr>
          <p:nvPr>
            <p:ph type="sldNum" sz="quarter" idx="12"/>
          </p:nvPr>
        </p:nvSpPr>
        <p:spPr/>
        <p:txBody>
          <a:bodyPr/>
          <a:lstStyle/>
          <a:p>
            <a:fld id="{C75EF179-2CFC-425C-B38C-4749BFA1D379}" type="slidenum">
              <a:rPr lang="zh-TW" altLang="en-US" smtClean="0"/>
              <a:t>‹#›</a:t>
            </a:fld>
            <a:endParaRPr lang="zh-TW" altLang="en-US"/>
          </a:p>
        </p:txBody>
      </p:sp>
    </p:spTree>
    <p:extLst>
      <p:ext uri="{BB962C8B-B14F-4D97-AF65-F5344CB8AC3E}">
        <p14:creationId xmlns:p14="http://schemas.microsoft.com/office/powerpoint/2010/main" val="542783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DEB20B44-1624-421C-91D1-326DCBCD2B32}"/>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482A457C-5002-4B7D-8123-9E72C361B72C}"/>
              </a:ext>
            </a:extLst>
          </p:cNvPr>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F2E04778-86B9-4EA1-800A-1636F9CD14B5}"/>
              </a:ext>
            </a:extLst>
          </p:cNvPr>
          <p:cNvSpPr>
            <a:spLocks noGrp="1"/>
          </p:cNvSpPr>
          <p:nvPr>
            <p:ph type="dt" sz="half" idx="10"/>
          </p:nvPr>
        </p:nvSpPr>
        <p:spPr/>
        <p:txBody>
          <a:bodyPr/>
          <a:lstStyle/>
          <a:p>
            <a:fld id="{80B53DF0-4295-464A-B8C2-2FE531AD8402}" type="datetimeFigureOut">
              <a:rPr lang="zh-TW" altLang="en-US" smtClean="0"/>
              <a:t>2023/3/6</a:t>
            </a:fld>
            <a:endParaRPr lang="zh-TW" altLang="en-US"/>
          </a:p>
        </p:txBody>
      </p:sp>
      <p:sp>
        <p:nvSpPr>
          <p:cNvPr id="5" name="頁尾版面配置區 4">
            <a:extLst>
              <a:ext uri="{FF2B5EF4-FFF2-40B4-BE49-F238E27FC236}">
                <a16:creationId xmlns:a16="http://schemas.microsoft.com/office/drawing/2014/main" id="{8832A96E-B55C-4158-BF9B-50DC8C112720}"/>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E4CDE0B6-C03B-4C3E-A9AE-9D3E71CBAC7F}"/>
              </a:ext>
            </a:extLst>
          </p:cNvPr>
          <p:cNvSpPr>
            <a:spLocks noGrp="1"/>
          </p:cNvSpPr>
          <p:nvPr>
            <p:ph type="sldNum" sz="quarter" idx="12"/>
          </p:nvPr>
        </p:nvSpPr>
        <p:spPr/>
        <p:txBody>
          <a:bodyPr/>
          <a:lstStyle/>
          <a:p>
            <a:fld id="{C75EF179-2CFC-425C-B38C-4749BFA1D379}" type="slidenum">
              <a:rPr lang="zh-TW" altLang="en-US" smtClean="0"/>
              <a:t>‹#›</a:t>
            </a:fld>
            <a:endParaRPr lang="zh-TW" altLang="en-US"/>
          </a:p>
        </p:txBody>
      </p:sp>
    </p:spTree>
    <p:extLst>
      <p:ext uri="{BB962C8B-B14F-4D97-AF65-F5344CB8AC3E}">
        <p14:creationId xmlns:p14="http://schemas.microsoft.com/office/powerpoint/2010/main" val="42149204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46031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标题幻灯片">
    <p:bg>
      <p:bgPr>
        <a:solidFill>
          <a:srgbClr val="313846"/>
        </a:solidFill>
        <a:effectLst/>
      </p:bgPr>
    </p:bg>
    <p:spTree>
      <p:nvGrpSpPr>
        <p:cNvPr id="1" name=""/>
        <p:cNvGrpSpPr/>
        <p:nvPr/>
      </p:nvGrpSpPr>
      <p:grpSpPr>
        <a:xfrm>
          <a:off x="0" y="0"/>
          <a:ext cx="0" cy="0"/>
          <a:chOff x="0" y="0"/>
          <a:chExt cx="0" cy="0"/>
        </a:xfrm>
      </p:grpSpPr>
      <p:pic>
        <p:nvPicPr>
          <p:cNvPr id="3" name="圖片 2">
            <a:extLst>
              <a:ext uri="{FF2B5EF4-FFF2-40B4-BE49-F238E27FC236}">
                <a16:creationId xmlns:a16="http://schemas.microsoft.com/office/drawing/2014/main" id="{992DB90D-8075-4CAD-9208-D9FEF2282EB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7" name="图片 6">
            <a:extLst>
              <a:ext uri="{FF2B5EF4-FFF2-40B4-BE49-F238E27FC236}">
                <a16:creationId xmlns:a16="http://schemas.microsoft.com/office/drawing/2014/main" id="{73882FB3-418F-49F1-A1A6-86E3E5219816}"/>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l="5699"/>
          <a:stretch/>
        </p:blipFill>
        <p:spPr>
          <a:xfrm>
            <a:off x="0" y="0"/>
            <a:ext cx="4595963" cy="4660490"/>
          </a:xfrm>
          <a:prstGeom prst="rect">
            <a:avLst/>
          </a:prstGeom>
        </p:spPr>
      </p:pic>
      <p:pic>
        <p:nvPicPr>
          <p:cNvPr id="10" name="图片 9">
            <a:extLst>
              <a:ext uri="{FF2B5EF4-FFF2-40B4-BE49-F238E27FC236}">
                <a16:creationId xmlns:a16="http://schemas.microsoft.com/office/drawing/2014/main" id="{4124955D-E53E-4330-81C9-6DE22EF19BA2}"/>
              </a:ext>
            </a:extLst>
          </p:cNvPr>
          <p:cNvPicPr>
            <a:picLocks noChangeAspect="1"/>
          </p:cNvPicPr>
          <p:nvPr userDrawn="1"/>
        </p:nvPicPr>
        <p:blipFill rotWithShape="1">
          <a:blip r:embed="rId4" cstate="screen">
            <a:extLst>
              <a:ext uri="{28A0092B-C50C-407E-A947-70E740481C1C}">
                <a14:useLocalDpi xmlns:a14="http://schemas.microsoft.com/office/drawing/2010/main"/>
              </a:ext>
            </a:extLst>
          </a:blip>
          <a:srcRect/>
          <a:stretch/>
        </p:blipFill>
        <p:spPr>
          <a:xfrm>
            <a:off x="7256206" y="1432211"/>
            <a:ext cx="4935794" cy="5425790"/>
          </a:xfrm>
          <a:prstGeom prst="rect">
            <a:avLst/>
          </a:prstGeom>
        </p:spPr>
      </p:pic>
    </p:spTree>
    <p:extLst>
      <p:ext uri="{BB962C8B-B14F-4D97-AF65-F5344CB8AC3E}">
        <p14:creationId xmlns:p14="http://schemas.microsoft.com/office/powerpoint/2010/main" val="42210374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24701192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
        <p:nvSpPr>
          <p:cNvPr id="8" name="TextBox 28">
            <a:extLst>
              <a:ext uri="{FF2B5EF4-FFF2-40B4-BE49-F238E27FC236}">
                <a16:creationId xmlns:a16="http://schemas.microsoft.com/office/drawing/2014/main" id="{DB860821-D42E-4E7F-BF98-4B35814B15FF}"/>
              </a:ext>
            </a:extLst>
          </p:cNvPr>
          <p:cNvSpPr txBox="1"/>
          <p:nvPr userDrawn="1"/>
        </p:nvSpPr>
        <p:spPr>
          <a:xfrm>
            <a:off x="762001" y="199346"/>
            <a:ext cx="2423342" cy="430841"/>
          </a:xfrm>
          <a:prstGeom prst="rect">
            <a:avLst/>
          </a:prstGeom>
          <a:noFill/>
        </p:spPr>
        <p:txBody>
          <a:bodyPr wrap="square" lIns="121873" tIns="60937" rIns="121873" bIns="60937" rtlCol="0">
            <a:spAutoFit/>
          </a:bodyPr>
          <a:lstStyle/>
          <a:p>
            <a:r>
              <a:rPr lang="zh-CN" altLang="en-US" sz="2000" dirty="0">
                <a:solidFill>
                  <a:schemeClr val="tx2"/>
                </a:solidFill>
                <a:latin typeface="微软雅黑" panose="020B0503020204020204" pitchFamily="34" charset="-122"/>
                <a:ea typeface="微软雅黑" panose="020B0503020204020204" pitchFamily="34" charset="-122"/>
              </a:rPr>
              <a:t>点击添加您的标题</a:t>
            </a:r>
          </a:p>
        </p:txBody>
      </p:sp>
      <p:grpSp>
        <p:nvGrpSpPr>
          <p:cNvPr id="9" name="组合 8">
            <a:extLst>
              <a:ext uri="{FF2B5EF4-FFF2-40B4-BE49-F238E27FC236}">
                <a16:creationId xmlns:a16="http://schemas.microsoft.com/office/drawing/2014/main" id="{17728734-F8F9-4C88-993B-AD792CD56D89}"/>
              </a:ext>
            </a:extLst>
          </p:cNvPr>
          <p:cNvGrpSpPr/>
          <p:nvPr userDrawn="1"/>
        </p:nvGrpSpPr>
        <p:grpSpPr>
          <a:xfrm>
            <a:off x="295071" y="190295"/>
            <a:ext cx="406366" cy="418246"/>
            <a:chOff x="848004" y="393400"/>
            <a:chExt cx="406366" cy="418246"/>
          </a:xfrm>
          <a:effectLst>
            <a:outerShdw blurRad="165100" dist="38100" dir="6960000" sx="98000" sy="98000" algn="t" rotWithShape="0">
              <a:prstClr val="black">
                <a:alpha val="34000"/>
              </a:prstClr>
            </a:outerShdw>
          </a:effectLst>
        </p:grpSpPr>
        <p:grpSp>
          <p:nvGrpSpPr>
            <p:cNvPr id="10" name="组合 9">
              <a:extLst>
                <a:ext uri="{FF2B5EF4-FFF2-40B4-BE49-F238E27FC236}">
                  <a16:creationId xmlns:a16="http://schemas.microsoft.com/office/drawing/2014/main" id="{26DC0884-6A83-48BA-AAF8-3B7EB24F2D4E}"/>
                </a:ext>
              </a:extLst>
            </p:cNvPr>
            <p:cNvGrpSpPr/>
            <p:nvPr/>
          </p:nvGrpSpPr>
          <p:grpSpPr>
            <a:xfrm>
              <a:off x="848004" y="393400"/>
              <a:ext cx="406366" cy="418246"/>
              <a:chOff x="848005" y="369553"/>
              <a:chExt cx="406366" cy="418246"/>
            </a:xfrm>
          </p:grpSpPr>
          <p:sp>
            <p:nvSpPr>
              <p:cNvPr id="12" name="椭圆 11">
                <a:extLst>
                  <a:ext uri="{FF2B5EF4-FFF2-40B4-BE49-F238E27FC236}">
                    <a16:creationId xmlns:a16="http://schemas.microsoft.com/office/drawing/2014/main" id="{349408B6-9696-4A5B-A103-E1EE4FB46197}"/>
                  </a:ext>
                </a:extLst>
              </p:cNvPr>
              <p:cNvSpPr/>
              <p:nvPr/>
            </p:nvSpPr>
            <p:spPr>
              <a:xfrm>
                <a:off x="848005" y="369553"/>
                <a:ext cx="406366" cy="418246"/>
              </a:xfrm>
              <a:prstGeom prst="ellipse">
                <a:avLst/>
              </a:prstGeom>
              <a:gradFill flip="none" rotWithShape="1">
                <a:gsLst>
                  <a:gs pos="100000">
                    <a:schemeClr val="bg1">
                      <a:lumMod val="85000"/>
                    </a:schemeClr>
                  </a:gs>
                  <a:gs pos="0">
                    <a:schemeClr val="bg1"/>
                  </a:gs>
                </a:gsLst>
                <a:path path="circle">
                  <a:fillToRect l="100000" b="100000"/>
                </a:path>
                <a:tileRect t="-100000" r="-100000"/>
              </a:gradFill>
              <a:ln w="12700">
                <a:noFill/>
              </a:ln>
              <a:effectLst>
                <a:outerShdw blurRad="635000" dist="762000" dir="7800000" sx="88000" sy="88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13" name="椭圆 12">
                <a:extLst>
                  <a:ext uri="{FF2B5EF4-FFF2-40B4-BE49-F238E27FC236}">
                    <a16:creationId xmlns:a16="http://schemas.microsoft.com/office/drawing/2014/main" id="{BC7BAA39-3124-4873-A47F-BED4F34F6883}"/>
                  </a:ext>
                </a:extLst>
              </p:cNvPr>
              <p:cNvSpPr/>
              <p:nvPr/>
            </p:nvSpPr>
            <p:spPr>
              <a:xfrm>
                <a:off x="856799" y="378604"/>
                <a:ext cx="388778" cy="400144"/>
              </a:xfrm>
              <a:prstGeom prst="ellipse">
                <a:avLst/>
              </a:prstGeom>
              <a:gradFill flip="none" rotWithShape="1">
                <a:gsLst>
                  <a:gs pos="0">
                    <a:schemeClr val="bg1">
                      <a:lumMod val="85000"/>
                    </a:schemeClr>
                  </a:gs>
                  <a:gs pos="100000">
                    <a:srgbClr val="FEFEFE"/>
                  </a:gs>
                </a:gsLst>
                <a:path path="circle">
                  <a:fillToRect l="100000" b="100000"/>
                </a:path>
                <a:tileRect t="-100000" r="-100000"/>
              </a:gra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grpSp>
        <p:sp>
          <p:nvSpPr>
            <p:cNvPr id="11" name="椭圆 10">
              <a:extLst>
                <a:ext uri="{FF2B5EF4-FFF2-40B4-BE49-F238E27FC236}">
                  <a16:creationId xmlns:a16="http://schemas.microsoft.com/office/drawing/2014/main" id="{94B5EC67-E582-47F5-AD80-247E1E58B109}"/>
                </a:ext>
              </a:extLst>
            </p:cNvPr>
            <p:cNvSpPr/>
            <p:nvPr/>
          </p:nvSpPr>
          <p:spPr>
            <a:xfrm>
              <a:off x="907857" y="455002"/>
              <a:ext cx="286661" cy="29504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51846" rIns="0" bIns="51846" rtlCol="0" anchor="ctr"/>
            <a:lstStyle/>
            <a:p>
              <a:pPr algn="ctr"/>
              <a:endParaRPr lang="zh-CN" altLang="en-US" sz="3600" dirty="0">
                <a:solidFill>
                  <a:schemeClr val="bg1"/>
                </a:solidFill>
                <a:latin typeface="DIN Mittelschrift Std" pitchFamily="50" charset="0"/>
                <a:ea typeface="微软雅黑" pitchFamily="34" charset="-122"/>
              </a:endParaRPr>
            </a:p>
          </p:txBody>
        </p:sp>
      </p:grpSp>
      <p:pic>
        <p:nvPicPr>
          <p:cNvPr id="14" name="图片 13">
            <a:extLst>
              <a:ext uri="{FF2B5EF4-FFF2-40B4-BE49-F238E27FC236}">
                <a16:creationId xmlns:a16="http://schemas.microsoft.com/office/drawing/2014/main" id="{A75435F8-A470-4185-91DA-FD983119D87F}"/>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t="28565"/>
          <a:stretch/>
        </p:blipFill>
        <p:spPr>
          <a:xfrm>
            <a:off x="5372100" y="6019799"/>
            <a:ext cx="6819900" cy="838201"/>
          </a:xfrm>
          <a:prstGeom prst="rect">
            <a:avLst/>
          </a:prstGeom>
        </p:spPr>
      </p:pic>
      <p:sp>
        <p:nvSpPr>
          <p:cNvPr id="15" name="矩形 14">
            <a:extLst>
              <a:ext uri="{FF2B5EF4-FFF2-40B4-BE49-F238E27FC236}">
                <a16:creationId xmlns:a16="http://schemas.microsoft.com/office/drawing/2014/main" id="{BB3CD0BC-D18B-4A9C-ADD3-6443622D574A}"/>
              </a:ext>
            </a:extLst>
          </p:cNvPr>
          <p:cNvSpPr/>
          <p:nvPr userDrawn="1"/>
        </p:nvSpPr>
        <p:spPr>
          <a:xfrm>
            <a:off x="0" y="6429375"/>
            <a:ext cx="5372100" cy="428625"/>
          </a:xfrm>
          <a:prstGeom prst="rect">
            <a:avLst/>
          </a:prstGeom>
          <a:gradFill flip="none" rotWithShape="1">
            <a:gsLst>
              <a:gs pos="58000">
                <a:schemeClr val="accent2"/>
              </a:gs>
              <a:gs pos="58000">
                <a:schemeClr val="accent1"/>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endParaRPr>
          </a:p>
        </p:txBody>
      </p:sp>
    </p:spTree>
    <p:extLst>
      <p:ext uri="{BB962C8B-B14F-4D97-AF65-F5344CB8AC3E}">
        <p14:creationId xmlns:p14="http://schemas.microsoft.com/office/powerpoint/2010/main" val="301953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10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9" presetClass="entr" presetSubtype="5" fill="hold" grpId="0" nodeType="withEffect">
                                  <p:stCondLst>
                                    <p:cond delay="100"/>
                                  </p:stCondLst>
                                  <p:iterate type="lt">
                                    <p:tmPct val="10000"/>
                                  </p:iterate>
                                  <p:childTnLst>
                                    <p:set>
                                      <p:cBhvr>
                                        <p:cTn id="9" dur="1" fill="hold">
                                          <p:stCondLst>
                                            <p:cond delay="0"/>
                                          </p:stCondLst>
                                        </p:cTn>
                                        <p:tgtEl>
                                          <p:spTgt spid="8"/>
                                        </p:tgtEl>
                                        <p:attrNameLst>
                                          <p:attrName>style.visibility</p:attrName>
                                        </p:attrNameLst>
                                      </p:cBhvr>
                                      <p:to>
                                        <p:strVal val="visible"/>
                                      </p:to>
                                    </p:set>
                                    <p:anim calcmode="lin" valueType="num">
                                      <p:cBhvr>
                                        <p:cTn id="10" dur="500" fill="hold"/>
                                        <p:tgtEl>
                                          <p:spTgt spid="8"/>
                                        </p:tgtEl>
                                        <p:attrNameLst>
                                          <p:attrName>ppt_w</p:attrName>
                                        </p:attrNameLst>
                                      </p:cBhvr>
                                      <p:tavLst>
                                        <p:tav tm="0">
                                          <p:val>
                                            <p:strVal val="#ppt_w"/>
                                          </p:val>
                                        </p:tav>
                                        <p:tav tm="100000">
                                          <p:val>
                                            <p:strVal val="#ppt_w"/>
                                          </p:val>
                                        </p:tav>
                                      </p:tavLst>
                                    </p:anim>
                                    <p:anim calcmode="lin" valueType="num">
                                      <p:cBhvr>
                                        <p:cTn id="11" dur="500" fill="hold"/>
                                        <p:tgtEl>
                                          <p:spTgt spid="8"/>
                                        </p:tgtEl>
                                        <p:attrNameLst>
                                          <p:attrName>ppt_h</p:attrName>
                                        </p:attrNameLst>
                                      </p:cBhvr>
                                      <p:tavLst>
                                        <p:tav tm="0" fmla="#ppt_h*sin(2.5*pi*$)">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两栏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30726900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576048-F325-4109-B3DC-908E27D42E08}"/>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172F86F7-8C22-416D-8ED2-28A9CCCCD3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4626F985-B676-46F2-8396-DE55C9926566}"/>
              </a:ext>
            </a:extLst>
          </p:cNvPr>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F3B27FC5-F888-4450-B5B2-31CA552A9A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3324CD6E-3017-423C-9FEB-45AD5A6A80C6}"/>
              </a:ext>
            </a:extLst>
          </p:cNvPr>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0D9D5B3F-3421-4862-8038-8C52E7B043DF}"/>
              </a:ext>
            </a:extLst>
          </p:cNvPr>
          <p:cNvSpPr>
            <a:spLocks noGrp="1"/>
          </p:cNvSpPr>
          <p:nvPr>
            <p:ph type="dt" sz="half" idx="10"/>
          </p:nvPr>
        </p:nvSpPr>
        <p:spPr/>
        <p:txBody>
          <a:bodyPr/>
          <a:lstStyle/>
          <a:p>
            <a:fld id="{81A6CA48-3B93-4A69-AC48-BAC756A5E75A}" type="datetimeFigureOut">
              <a:rPr lang="zh-CN" altLang="en-US" smtClean="0"/>
              <a:t>2023/3/6</a:t>
            </a:fld>
            <a:endParaRPr lang="zh-CN" altLang="en-US"/>
          </a:p>
        </p:txBody>
      </p:sp>
      <p:sp>
        <p:nvSpPr>
          <p:cNvPr id="8" name="页脚占位符 7">
            <a:extLst>
              <a:ext uri="{FF2B5EF4-FFF2-40B4-BE49-F238E27FC236}">
                <a16:creationId xmlns:a16="http://schemas.microsoft.com/office/drawing/2014/main" id="{24DA99E4-034B-4F0B-A37F-91C209AA1E3D}"/>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30EA7115-51DC-4959-AE88-9363208F282A}"/>
              </a:ext>
            </a:extLst>
          </p:cNvPr>
          <p:cNvSpPr>
            <a:spLocks noGrp="1"/>
          </p:cNvSpPr>
          <p:nvPr>
            <p:ph type="sldNum" sz="quarter" idx="12"/>
          </p:nvPr>
        </p:nvSpPr>
        <p:spPr/>
        <p:txBody>
          <a:bodyPr/>
          <a:lstStyle/>
          <a:p>
            <a:fld id="{1C81B6AD-49DB-4E61-9DE9-99CBFC679FAE}" type="slidenum">
              <a:rPr lang="zh-CN" altLang="en-US" smtClean="0"/>
              <a:t>‹#›</a:t>
            </a:fld>
            <a:endParaRPr lang="zh-CN" altLang="en-US"/>
          </a:p>
        </p:txBody>
      </p:sp>
    </p:spTree>
    <p:extLst>
      <p:ext uri="{BB962C8B-B14F-4D97-AF65-F5344CB8AC3E}">
        <p14:creationId xmlns:p14="http://schemas.microsoft.com/office/powerpoint/2010/main" val="7034845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06BF6A5-75AF-4AAA-A2FC-0B4833C36C9D}"/>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4BB443D1-B101-45CF-AF6E-4A5C9BAAA835}"/>
              </a:ext>
            </a:extLst>
          </p:cNvPr>
          <p:cNvSpPr>
            <a:spLocks noGrp="1"/>
          </p:cNvSpPr>
          <p:nvPr>
            <p:ph type="dt" sz="half" idx="10"/>
          </p:nvPr>
        </p:nvSpPr>
        <p:spPr/>
        <p:txBody>
          <a:bodyPr/>
          <a:lstStyle/>
          <a:p>
            <a:fld id="{81A6CA48-3B93-4A69-AC48-BAC756A5E75A}" type="datetimeFigureOut">
              <a:rPr lang="zh-CN" altLang="en-US" smtClean="0"/>
              <a:t>2023/3/6</a:t>
            </a:fld>
            <a:endParaRPr lang="zh-CN" altLang="en-US"/>
          </a:p>
        </p:txBody>
      </p:sp>
      <p:sp>
        <p:nvSpPr>
          <p:cNvPr id="4" name="页脚占位符 3">
            <a:extLst>
              <a:ext uri="{FF2B5EF4-FFF2-40B4-BE49-F238E27FC236}">
                <a16:creationId xmlns:a16="http://schemas.microsoft.com/office/drawing/2014/main" id="{AAD409E1-B06A-4660-AEDD-883782A89AF7}"/>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A50E05B6-F68E-45E6-8AE5-AA8B1BAFEBD0}"/>
              </a:ext>
            </a:extLst>
          </p:cNvPr>
          <p:cNvSpPr>
            <a:spLocks noGrp="1"/>
          </p:cNvSpPr>
          <p:nvPr>
            <p:ph type="sldNum" sz="quarter" idx="12"/>
          </p:nvPr>
        </p:nvSpPr>
        <p:spPr/>
        <p:txBody>
          <a:bodyPr/>
          <a:lstStyle/>
          <a:p>
            <a:fld id="{1C81B6AD-49DB-4E61-9DE9-99CBFC679FAE}" type="slidenum">
              <a:rPr lang="zh-CN" altLang="en-US" smtClean="0"/>
              <a:t>‹#›</a:t>
            </a:fld>
            <a:endParaRPr lang="zh-CN" altLang="en-US"/>
          </a:p>
        </p:txBody>
      </p:sp>
    </p:spTree>
    <p:extLst>
      <p:ext uri="{BB962C8B-B14F-4D97-AF65-F5344CB8AC3E}">
        <p14:creationId xmlns:p14="http://schemas.microsoft.com/office/powerpoint/2010/main" val="3630987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8C5D386F-A7A2-4C8C-881A-10DE51149BFA}"/>
              </a:ext>
            </a:extLst>
          </p:cNvPr>
          <p:cNvSpPr>
            <a:spLocks noGrp="1"/>
          </p:cNvSpPr>
          <p:nvPr>
            <p:ph type="dt" sz="half" idx="10"/>
          </p:nvPr>
        </p:nvSpPr>
        <p:spPr/>
        <p:txBody>
          <a:bodyPr/>
          <a:lstStyle/>
          <a:p>
            <a:fld id="{81A6CA48-3B93-4A69-AC48-BAC756A5E75A}" type="datetimeFigureOut">
              <a:rPr lang="zh-CN" altLang="en-US" smtClean="0"/>
              <a:t>2023/3/6</a:t>
            </a:fld>
            <a:endParaRPr lang="zh-CN" altLang="en-US"/>
          </a:p>
        </p:txBody>
      </p:sp>
      <p:sp>
        <p:nvSpPr>
          <p:cNvPr id="3" name="页脚占位符 2">
            <a:extLst>
              <a:ext uri="{FF2B5EF4-FFF2-40B4-BE49-F238E27FC236}">
                <a16:creationId xmlns:a16="http://schemas.microsoft.com/office/drawing/2014/main" id="{B25E45F0-DE0C-49E1-B56B-A5B61AAF7174}"/>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CFD14DD5-6AB3-458C-9FC8-1D681D236D41}"/>
              </a:ext>
            </a:extLst>
          </p:cNvPr>
          <p:cNvSpPr>
            <a:spLocks noGrp="1"/>
          </p:cNvSpPr>
          <p:nvPr>
            <p:ph type="sldNum" sz="quarter" idx="12"/>
          </p:nvPr>
        </p:nvSpPr>
        <p:spPr/>
        <p:txBody>
          <a:bodyPr/>
          <a:lstStyle/>
          <a:p>
            <a:fld id="{1C81B6AD-49DB-4E61-9DE9-99CBFC679FAE}" type="slidenum">
              <a:rPr lang="zh-CN" altLang="en-US" smtClean="0"/>
              <a:t>‹#›</a:t>
            </a:fld>
            <a:endParaRPr lang="zh-CN" altLang="en-US"/>
          </a:p>
        </p:txBody>
      </p:sp>
    </p:spTree>
    <p:extLst>
      <p:ext uri="{BB962C8B-B14F-4D97-AF65-F5344CB8AC3E}">
        <p14:creationId xmlns:p14="http://schemas.microsoft.com/office/powerpoint/2010/main" val="2172220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pic>
        <p:nvPicPr>
          <p:cNvPr id="8" name="圖片 7">
            <a:extLst>
              <a:ext uri="{FF2B5EF4-FFF2-40B4-BE49-F238E27FC236}">
                <a16:creationId xmlns:a16="http://schemas.microsoft.com/office/drawing/2014/main" id="{914D7ACE-5947-4F83-A669-8C2E56BA23F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標題 1">
            <a:extLst>
              <a:ext uri="{FF2B5EF4-FFF2-40B4-BE49-F238E27FC236}">
                <a16:creationId xmlns:a16="http://schemas.microsoft.com/office/drawing/2014/main" id="{C47DF9A7-A944-40F7-BFA4-AA82BAA9C4A8}"/>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AEA5B973-0281-4F63-8A6A-06F9FE88336F}"/>
              </a:ext>
            </a:extLst>
          </p:cNvPr>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95550154-1F90-48F0-8D6A-6AC0CAB9888D}"/>
              </a:ext>
            </a:extLst>
          </p:cNvPr>
          <p:cNvSpPr>
            <a:spLocks noGrp="1"/>
          </p:cNvSpPr>
          <p:nvPr>
            <p:ph type="dt" sz="half" idx="10"/>
          </p:nvPr>
        </p:nvSpPr>
        <p:spPr/>
        <p:txBody>
          <a:bodyPr/>
          <a:lstStyle/>
          <a:p>
            <a:fld id="{80B53DF0-4295-464A-B8C2-2FE531AD8402}" type="datetimeFigureOut">
              <a:rPr lang="zh-TW" altLang="en-US" smtClean="0"/>
              <a:t>2023/3/6</a:t>
            </a:fld>
            <a:endParaRPr lang="zh-TW" altLang="en-US"/>
          </a:p>
        </p:txBody>
      </p:sp>
      <p:sp>
        <p:nvSpPr>
          <p:cNvPr id="5" name="頁尾版面配置區 4">
            <a:extLst>
              <a:ext uri="{FF2B5EF4-FFF2-40B4-BE49-F238E27FC236}">
                <a16:creationId xmlns:a16="http://schemas.microsoft.com/office/drawing/2014/main" id="{B7795DB5-8B5B-4015-837B-390B71E2C14A}"/>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7190E142-2804-4D87-A1C1-C7D2F4C86C1D}"/>
              </a:ext>
            </a:extLst>
          </p:cNvPr>
          <p:cNvSpPr>
            <a:spLocks noGrp="1"/>
          </p:cNvSpPr>
          <p:nvPr>
            <p:ph type="sldNum" sz="quarter" idx="12"/>
          </p:nvPr>
        </p:nvSpPr>
        <p:spPr/>
        <p:txBody>
          <a:bodyPr/>
          <a:lstStyle/>
          <a:p>
            <a:fld id="{C75EF179-2CFC-425C-B38C-4749BFA1D379}" type="slidenum">
              <a:rPr lang="zh-TW" altLang="en-US" smtClean="0"/>
              <a:t>‹#›</a:t>
            </a:fld>
            <a:endParaRPr lang="zh-TW" altLang="en-US"/>
          </a:p>
        </p:txBody>
      </p:sp>
    </p:spTree>
    <p:extLst>
      <p:ext uri="{BB962C8B-B14F-4D97-AF65-F5344CB8AC3E}">
        <p14:creationId xmlns:p14="http://schemas.microsoft.com/office/powerpoint/2010/main" val="21631376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B21EDC8-5C36-473E-BA25-8C0F31F65CF9}"/>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AC965DAE-DE8C-48E2-9A98-B686C1A06D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ECB3F87D-5DFA-4021-AC4A-4D1CDB925A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24156E89-33EA-4CF6-B3BB-125F1F861228}"/>
              </a:ext>
            </a:extLst>
          </p:cNvPr>
          <p:cNvSpPr>
            <a:spLocks noGrp="1"/>
          </p:cNvSpPr>
          <p:nvPr>
            <p:ph type="dt" sz="half" idx="10"/>
          </p:nvPr>
        </p:nvSpPr>
        <p:spPr/>
        <p:txBody>
          <a:bodyPr/>
          <a:lstStyle/>
          <a:p>
            <a:fld id="{81A6CA48-3B93-4A69-AC48-BAC756A5E75A}" type="datetimeFigureOut">
              <a:rPr lang="zh-CN" altLang="en-US" smtClean="0"/>
              <a:t>2023/3/6</a:t>
            </a:fld>
            <a:endParaRPr lang="zh-CN" altLang="en-US"/>
          </a:p>
        </p:txBody>
      </p:sp>
      <p:sp>
        <p:nvSpPr>
          <p:cNvPr id="6" name="页脚占位符 5">
            <a:extLst>
              <a:ext uri="{FF2B5EF4-FFF2-40B4-BE49-F238E27FC236}">
                <a16:creationId xmlns:a16="http://schemas.microsoft.com/office/drawing/2014/main" id="{51A5B6A3-F839-4538-AC3B-7BFC72BE954A}"/>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A0A69C61-816A-4B15-8A55-01F27080A2E0}"/>
              </a:ext>
            </a:extLst>
          </p:cNvPr>
          <p:cNvSpPr>
            <a:spLocks noGrp="1"/>
          </p:cNvSpPr>
          <p:nvPr>
            <p:ph type="sldNum" sz="quarter" idx="12"/>
          </p:nvPr>
        </p:nvSpPr>
        <p:spPr/>
        <p:txBody>
          <a:bodyPr/>
          <a:lstStyle/>
          <a:p>
            <a:fld id="{1C81B6AD-49DB-4E61-9DE9-99CBFC679FAE}" type="slidenum">
              <a:rPr lang="zh-CN" altLang="en-US" smtClean="0"/>
              <a:t>‹#›</a:t>
            </a:fld>
            <a:endParaRPr lang="zh-CN" altLang="en-US"/>
          </a:p>
        </p:txBody>
      </p:sp>
    </p:spTree>
    <p:extLst>
      <p:ext uri="{BB962C8B-B14F-4D97-AF65-F5344CB8AC3E}">
        <p14:creationId xmlns:p14="http://schemas.microsoft.com/office/powerpoint/2010/main" val="905436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89085D0-A353-4302-A999-47B4F1C2D1E7}"/>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4B89D3A3-4803-4DB1-9CD2-CA0F71AC78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0938EB02-9C23-489A-9CB0-C0854BC7EF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BCFD32C0-D7D6-4A3B-9A8C-F389F4F01881}"/>
              </a:ext>
            </a:extLst>
          </p:cNvPr>
          <p:cNvSpPr>
            <a:spLocks noGrp="1"/>
          </p:cNvSpPr>
          <p:nvPr>
            <p:ph type="dt" sz="half" idx="10"/>
          </p:nvPr>
        </p:nvSpPr>
        <p:spPr/>
        <p:txBody>
          <a:bodyPr/>
          <a:lstStyle/>
          <a:p>
            <a:fld id="{81A6CA48-3B93-4A69-AC48-BAC756A5E75A}" type="datetimeFigureOut">
              <a:rPr lang="zh-CN" altLang="en-US" smtClean="0"/>
              <a:t>2023/3/6</a:t>
            </a:fld>
            <a:endParaRPr lang="zh-CN" altLang="en-US"/>
          </a:p>
        </p:txBody>
      </p:sp>
      <p:sp>
        <p:nvSpPr>
          <p:cNvPr id="6" name="页脚占位符 5">
            <a:extLst>
              <a:ext uri="{FF2B5EF4-FFF2-40B4-BE49-F238E27FC236}">
                <a16:creationId xmlns:a16="http://schemas.microsoft.com/office/drawing/2014/main" id="{8976B48F-3D04-4AA4-B0C4-70A6987C860B}"/>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C38A54A2-3717-465A-A914-F15D86A012AB}"/>
              </a:ext>
            </a:extLst>
          </p:cNvPr>
          <p:cNvSpPr>
            <a:spLocks noGrp="1"/>
          </p:cNvSpPr>
          <p:nvPr>
            <p:ph type="sldNum" sz="quarter" idx="12"/>
          </p:nvPr>
        </p:nvSpPr>
        <p:spPr/>
        <p:txBody>
          <a:bodyPr/>
          <a:lstStyle/>
          <a:p>
            <a:fld id="{1C81B6AD-49DB-4E61-9DE9-99CBFC679FAE}" type="slidenum">
              <a:rPr lang="zh-CN" altLang="en-US" smtClean="0"/>
              <a:t>‹#›</a:t>
            </a:fld>
            <a:endParaRPr lang="zh-CN" altLang="en-US"/>
          </a:p>
        </p:txBody>
      </p:sp>
    </p:spTree>
    <p:extLst>
      <p:ext uri="{BB962C8B-B14F-4D97-AF65-F5344CB8AC3E}">
        <p14:creationId xmlns:p14="http://schemas.microsoft.com/office/powerpoint/2010/main" val="38957941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5EABE67-DE70-4442-B239-FAB3EC6D3933}"/>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24475379-9BE3-4613-8E41-91EED7DAD7F6}"/>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D5D5AC6B-E067-4E14-A4B4-2193510C5A79}"/>
              </a:ext>
            </a:extLst>
          </p:cNvPr>
          <p:cNvSpPr>
            <a:spLocks noGrp="1"/>
          </p:cNvSpPr>
          <p:nvPr>
            <p:ph type="dt" sz="half" idx="10"/>
          </p:nvPr>
        </p:nvSpPr>
        <p:spPr/>
        <p:txBody>
          <a:bodyPr/>
          <a:lstStyle/>
          <a:p>
            <a:fld id="{81A6CA48-3B93-4A69-AC48-BAC756A5E75A}" type="datetimeFigureOut">
              <a:rPr lang="zh-CN" altLang="en-US" smtClean="0"/>
              <a:t>2023/3/6</a:t>
            </a:fld>
            <a:endParaRPr lang="zh-CN" altLang="en-US"/>
          </a:p>
        </p:txBody>
      </p:sp>
      <p:sp>
        <p:nvSpPr>
          <p:cNvPr id="5" name="页脚占位符 4">
            <a:extLst>
              <a:ext uri="{FF2B5EF4-FFF2-40B4-BE49-F238E27FC236}">
                <a16:creationId xmlns:a16="http://schemas.microsoft.com/office/drawing/2014/main" id="{027D95C3-E1B0-402B-BDFE-36C5513852D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897D4AEB-D65F-4B0C-A9F3-DDCF1A17425C}"/>
              </a:ext>
            </a:extLst>
          </p:cNvPr>
          <p:cNvSpPr>
            <a:spLocks noGrp="1"/>
          </p:cNvSpPr>
          <p:nvPr>
            <p:ph type="sldNum" sz="quarter" idx="12"/>
          </p:nvPr>
        </p:nvSpPr>
        <p:spPr/>
        <p:txBody>
          <a:bodyPr/>
          <a:lstStyle/>
          <a:p>
            <a:fld id="{1C81B6AD-49DB-4E61-9DE9-99CBFC679FAE}" type="slidenum">
              <a:rPr lang="zh-CN" altLang="en-US" smtClean="0"/>
              <a:t>‹#›</a:t>
            </a:fld>
            <a:endParaRPr lang="zh-CN" altLang="en-US"/>
          </a:p>
        </p:txBody>
      </p:sp>
    </p:spTree>
    <p:extLst>
      <p:ext uri="{BB962C8B-B14F-4D97-AF65-F5344CB8AC3E}">
        <p14:creationId xmlns:p14="http://schemas.microsoft.com/office/powerpoint/2010/main" val="60976626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2FAE0F40-BB64-45F7-8C75-F6533E22CDC5}"/>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C665C725-2061-4FA9-A95A-F1E183356923}"/>
              </a:ext>
            </a:extLst>
          </p:cNvPr>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95444969-89A6-408D-88F5-87FD8E2BD081}"/>
              </a:ext>
            </a:extLst>
          </p:cNvPr>
          <p:cNvSpPr>
            <a:spLocks noGrp="1"/>
          </p:cNvSpPr>
          <p:nvPr>
            <p:ph type="dt" sz="half" idx="10"/>
          </p:nvPr>
        </p:nvSpPr>
        <p:spPr/>
        <p:txBody>
          <a:bodyPr/>
          <a:lstStyle/>
          <a:p>
            <a:fld id="{81A6CA48-3B93-4A69-AC48-BAC756A5E75A}" type="datetimeFigureOut">
              <a:rPr lang="zh-CN" altLang="en-US" smtClean="0"/>
              <a:t>2023/3/6</a:t>
            </a:fld>
            <a:endParaRPr lang="zh-CN" altLang="en-US"/>
          </a:p>
        </p:txBody>
      </p:sp>
      <p:sp>
        <p:nvSpPr>
          <p:cNvPr id="5" name="页脚占位符 4">
            <a:extLst>
              <a:ext uri="{FF2B5EF4-FFF2-40B4-BE49-F238E27FC236}">
                <a16:creationId xmlns:a16="http://schemas.microsoft.com/office/drawing/2014/main" id="{B1754AEB-A398-4CE7-9732-58CE84EFCEF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60661CE-2423-4CB7-8BB0-6D318269B8CA}"/>
              </a:ext>
            </a:extLst>
          </p:cNvPr>
          <p:cNvSpPr>
            <a:spLocks noGrp="1"/>
          </p:cNvSpPr>
          <p:nvPr>
            <p:ph type="sldNum" sz="quarter" idx="12"/>
          </p:nvPr>
        </p:nvSpPr>
        <p:spPr/>
        <p:txBody>
          <a:bodyPr/>
          <a:lstStyle/>
          <a:p>
            <a:fld id="{1C81B6AD-49DB-4E61-9DE9-99CBFC679FAE}" type="slidenum">
              <a:rPr lang="zh-CN" altLang="en-US" smtClean="0"/>
              <a:t>‹#›</a:t>
            </a:fld>
            <a:endParaRPr lang="zh-CN" altLang="en-US"/>
          </a:p>
        </p:txBody>
      </p:sp>
    </p:spTree>
    <p:extLst>
      <p:ext uri="{BB962C8B-B14F-4D97-AF65-F5344CB8AC3E}">
        <p14:creationId xmlns:p14="http://schemas.microsoft.com/office/powerpoint/2010/main" val="31495336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Tree>
    <p:extLst>
      <p:ext uri="{BB962C8B-B14F-4D97-AF65-F5344CB8AC3E}">
        <p14:creationId xmlns:p14="http://schemas.microsoft.com/office/powerpoint/2010/main" val="1094139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55BE71A-9CF3-4750-869E-24B9C4F0F857}"/>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7154C265-7FBF-46B0-9BA0-276A052237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id="{B5FE78CC-302E-48B3-8505-9B416EF9B713}"/>
              </a:ext>
            </a:extLst>
          </p:cNvPr>
          <p:cNvSpPr>
            <a:spLocks noGrp="1"/>
          </p:cNvSpPr>
          <p:nvPr>
            <p:ph type="dt" sz="half" idx="10"/>
          </p:nvPr>
        </p:nvSpPr>
        <p:spPr/>
        <p:txBody>
          <a:bodyPr/>
          <a:lstStyle/>
          <a:p>
            <a:fld id="{80B53DF0-4295-464A-B8C2-2FE531AD8402}" type="datetimeFigureOut">
              <a:rPr lang="zh-TW" altLang="en-US" smtClean="0"/>
              <a:t>2023/3/6</a:t>
            </a:fld>
            <a:endParaRPr lang="zh-TW" altLang="en-US"/>
          </a:p>
        </p:txBody>
      </p:sp>
      <p:sp>
        <p:nvSpPr>
          <p:cNvPr id="5" name="頁尾版面配置區 4">
            <a:extLst>
              <a:ext uri="{FF2B5EF4-FFF2-40B4-BE49-F238E27FC236}">
                <a16:creationId xmlns:a16="http://schemas.microsoft.com/office/drawing/2014/main" id="{4FCAB7D3-20DF-4480-8EF9-873DA476F5E2}"/>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A5D116A3-3EDD-4AE9-8025-7033433A8AFE}"/>
              </a:ext>
            </a:extLst>
          </p:cNvPr>
          <p:cNvSpPr>
            <a:spLocks noGrp="1"/>
          </p:cNvSpPr>
          <p:nvPr>
            <p:ph type="sldNum" sz="quarter" idx="12"/>
          </p:nvPr>
        </p:nvSpPr>
        <p:spPr/>
        <p:txBody>
          <a:bodyPr/>
          <a:lstStyle/>
          <a:p>
            <a:fld id="{C75EF179-2CFC-425C-B38C-4749BFA1D379}" type="slidenum">
              <a:rPr lang="zh-TW" altLang="en-US" smtClean="0"/>
              <a:t>‹#›</a:t>
            </a:fld>
            <a:endParaRPr lang="zh-TW" altLang="en-US"/>
          </a:p>
        </p:txBody>
      </p:sp>
      <p:pic>
        <p:nvPicPr>
          <p:cNvPr id="8" name="圖片 7">
            <a:extLst>
              <a:ext uri="{FF2B5EF4-FFF2-40B4-BE49-F238E27FC236}">
                <a16:creationId xmlns:a16="http://schemas.microsoft.com/office/drawing/2014/main" id="{34891A81-671B-42B1-8884-69358B541EE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884606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16E5893-3B26-403C-B39D-F6F71F11AE31}"/>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62CD5CA8-762A-4B47-B682-B344030259C2}"/>
              </a:ext>
            </a:extLst>
          </p:cNvPr>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8D8FBE71-C220-4D7D-8461-2274725B7178}"/>
              </a:ext>
            </a:extLst>
          </p:cNvPr>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8CA4D88E-2F75-46C8-AB46-70A4CA2DC1A8}"/>
              </a:ext>
            </a:extLst>
          </p:cNvPr>
          <p:cNvSpPr>
            <a:spLocks noGrp="1"/>
          </p:cNvSpPr>
          <p:nvPr>
            <p:ph type="dt" sz="half" idx="10"/>
          </p:nvPr>
        </p:nvSpPr>
        <p:spPr/>
        <p:txBody>
          <a:bodyPr/>
          <a:lstStyle/>
          <a:p>
            <a:fld id="{80B53DF0-4295-464A-B8C2-2FE531AD8402}" type="datetimeFigureOut">
              <a:rPr lang="zh-TW" altLang="en-US" smtClean="0"/>
              <a:t>2023/3/6</a:t>
            </a:fld>
            <a:endParaRPr lang="zh-TW" altLang="en-US"/>
          </a:p>
        </p:txBody>
      </p:sp>
      <p:sp>
        <p:nvSpPr>
          <p:cNvPr id="6" name="頁尾版面配置區 5">
            <a:extLst>
              <a:ext uri="{FF2B5EF4-FFF2-40B4-BE49-F238E27FC236}">
                <a16:creationId xmlns:a16="http://schemas.microsoft.com/office/drawing/2014/main" id="{6C0AAD33-73E0-4227-9039-D4CCAD694EFC}"/>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3844AE2A-2E4B-4F48-889F-2EC8708B9AED}"/>
              </a:ext>
            </a:extLst>
          </p:cNvPr>
          <p:cNvSpPr>
            <a:spLocks noGrp="1"/>
          </p:cNvSpPr>
          <p:nvPr>
            <p:ph type="sldNum" sz="quarter" idx="12"/>
          </p:nvPr>
        </p:nvSpPr>
        <p:spPr/>
        <p:txBody>
          <a:bodyPr/>
          <a:lstStyle/>
          <a:p>
            <a:fld id="{C75EF179-2CFC-425C-B38C-4749BFA1D379}" type="slidenum">
              <a:rPr lang="zh-TW" altLang="en-US" smtClean="0"/>
              <a:t>‹#›</a:t>
            </a:fld>
            <a:endParaRPr lang="zh-TW" altLang="en-US"/>
          </a:p>
        </p:txBody>
      </p:sp>
    </p:spTree>
    <p:extLst>
      <p:ext uri="{BB962C8B-B14F-4D97-AF65-F5344CB8AC3E}">
        <p14:creationId xmlns:p14="http://schemas.microsoft.com/office/powerpoint/2010/main" val="3839393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5BE46AD-33F2-464E-B529-07FB5FD958D5}"/>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FCAF1062-6A35-41C6-A2C4-11399A2E798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id="{28B04970-1099-4CF5-B613-18BA85E558DB}"/>
              </a:ext>
            </a:extLst>
          </p:cNvPr>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8251D3F5-273A-4D31-8DE8-8342B81DEE1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id="{03844BB5-9F1C-4F06-8664-947AA75F8523}"/>
              </a:ext>
            </a:extLst>
          </p:cNvPr>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BC5A1FDA-CCF8-4866-B021-DFF5A76916A4}"/>
              </a:ext>
            </a:extLst>
          </p:cNvPr>
          <p:cNvSpPr>
            <a:spLocks noGrp="1"/>
          </p:cNvSpPr>
          <p:nvPr>
            <p:ph type="dt" sz="half" idx="10"/>
          </p:nvPr>
        </p:nvSpPr>
        <p:spPr/>
        <p:txBody>
          <a:bodyPr/>
          <a:lstStyle/>
          <a:p>
            <a:fld id="{80B53DF0-4295-464A-B8C2-2FE531AD8402}" type="datetimeFigureOut">
              <a:rPr lang="zh-TW" altLang="en-US" smtClean="0"/>
              <a:t>2023/3/6</a:t>
            </a:fld>
            <a:endParaRPr lang="zh-TW" altLang="en-US"/>
          </a:p>
        </p:txBody>
      </p:sp>
      <p:sp>
        <p:nvSpPr>
          <p:cNvPr id="8" name="頁尾版面配置區 7">
            <a:extLst>
              <a:ext uri="{FF2B5EF4-FFF2-40B4-BE49-F238E27FC236}">
                <a16:creationId xmlns:a16="http://schemas.microsoft.com/office/drawing/2014/main" id="{929FD63C-9B0A-4D71-8DD8-25EF5C22D317}"/>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97BC5E40-FBDA-443C-9F0C-24487D0C4FE9}"/>
              </a:ext>
            </a:extLst>
          </p:cNvPr>
          <p:cNvSpPr>
            <a:spLocks noGrp="1"/>
          </p:cNvSpPr>
          <p:nvPr>
            <p:ph type="sldNum" sz="quarter" idx="12"/>
          </p:nvPr>
        </p:nvSpPr>
        <p:spPr/>
        <p:txBody>
          <a:bodyPr/>
          <a:lstStyle/>
          <a:p>
            <a:fld id="{C75EF179-2CFC-425C-B38C-4749BFA1D379}" type="slidenum">
              <a:rPr lang="zh-TW" altLang="en-US" smtClean="0"/>
              <a:t>‹#›</a:t>
            </a:fld>
            <a:endParaRPr lang="zh-TW" altLang="en-US"/>
          </a:p>
        </p:txBody>
      </p:sp>
    </p:spTree>
    <p:extLst>
      <p:ext uri="{BB962C8B-B14F-4D97-AF65-F5344CB8AC3E}">
        <p14:creationId xmlns:p14="http://schemas.microsoft.com/office/powerpoint/2010/main" val="3618706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0E7A294-28EE-4124-8B9F-ED9A89E07F70}"/>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3BD2CBFC-6876-4554-8588-573EFC6B4758}"/>
              </a:ext>
            </a:extLst>
          </p:cNvPr>
          <p:cNvSpPr>
            <a:spLocks noGrp="1"/>
          </p:cNvSpPr>
          <p:nvPr>
            <p:ph type="dt" sz="half" idx="10"/>
          </p:nvPr>
        </p:nvSpPr>
        <p:spPr/>
        <p:txBody>
          <a:bodyPr/>
          <a:lstStyle/>
          <a:p>
            <a:fld id="{80B53DF0-4295-464A-B8C2-2FE531AD8402}" type="datetimeFigureOut">
              <a:rPr lang="zh-TW" altLang="en-US" smtClean="0"/>
              <a:t>2023/3/6</a:t>
            </a:fld>
            <a:endParaRPr lang="zh-TW" altLang="en-US"/>
          </a:p>
        </p:txBody>
      </p:sp>
      <p:sp>
        <p:nvSpPr>
          <p:cNvPr id="4" name="頁尾版面配置區 3">
            <a:extLst>
              <a:ext uri="{FF2B5EF4-FFF2-40B4-BE49-F238E27FC236}">
                <a16:creationId xmlns:a16="http://schemas.microsoft.com/office/drawing/2014/main" id="{12594B6F-587B-4EDB-8C4A-83D35F6EB81D}"/>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58EB0BB1-2C51-4CC5-86AD-396CDDB23FB8}"/>
              </a:ext>
            </a:extLst>
          </p:cNvPr>
          <p:cNvSpPr>
            <a:spLocks noGrp="1"/>
          </p:cNvSpPr>
          <p:nvPr>
            <p:ph type="sldNum" sz="quarter" idx="12"/>
          </p:nvPr>
        </p:nvSpPr>
        <p:spPr/>
        <p:txBody>
          <a:bodyPr/>
          <a:lstStyle/>
          <a:p>
            <a:fld id="{C75EF179-2CFC-425C-B38C-4749BFA1D379}" type="slidenum">
              <a:rPr lang="zh-TW" altLang="en-US" smtClean="0"/>
              <a:t>‹#›</a:t>
            </a:fld>
            <a:endParaRPr lang="zh-TW" altLang="en-US"/>
          </a:p>
        </p:txBody>
      </p:sp>
    </p:spTree>
    <p:extLst>
      <p:ext uri="{BB962C8B-B14F-4D97-AF65-F5344CB8AC3E}">
        <p14:creationId xmlns:p14="http://schemas.microsoft.com/office/powerpoint/2010/main" val="2578210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FACBC5B4-FE52-4276-9655-3AEA9145AB75}"/>
              </a:ext>
            </a:extLst>
          </p:cNvPr>
          <p:cNvSpPr>
            <a:spLocks noGrp="1"/>
          </p:cNvSpPr>
          <p:nvPr>
            <p:ph type="dt" sz="half" idx="10"/>
          </p:nvPr>
        </p:nvSpPr>
        <p:spPr/>
        <p:txBody>
          <a:bodyPr/>
          <a:lstStyle/>
          <a:p>
            <a:fld id="{80B53DF0-4295-464A-B8C2-2FE531AD8402}" type="datetimeFigureOut">
              <a:rPr lang="zh-TW" altLang="en-US" smtClean="0"/>
              <a:t>2023/3/6</a:t>
            </a:fld>
            <a:endParaRPr lang="zh-TW" altLang="en-US"/>
          </a:p>
        </p:txBody>
      </p:sp>
      <p:sp>
        <p:nvSpPr>
          <p:cNvPr id="3" name="頁尾版面配置區 2">
            <a:extLst>
              <a:ext uri="{FF2B5EF4-FFF2-40B4-BE49-F238E27FC236}">
                <a16:creationId xmlns:a16="http://schemas.microsoft.com/office/drawing/2014/main" id="{5344EE7A-D77E-45B2-8C2D-E02A12B7F72F}"/>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3688179B-8A0B-409A-8DAB-A4DC9B321B41}"/>
              </a:ext>
            </a:extLst>
          </p:cNvPr>
          <p:cNvSpPr>
            <a:spLocks noGrp="1"/>
          </p:cNvSpPr>
          <p:nvPr>
            <p:ph type="sldNum" sz="quarter" idx="12"/>
          </p:nvPr>
        </p:nvSpPr>
        <p:spPr/>
        <p:txBody>
          <a:bodyPr/>
          <a:lstStyle/>
          <a:p>
            <a:fld id="{C75EF179-2CFC-425C-B38C-4749BFA1D379}" type="slidenum">
              <a:rPr lang="zh-TW" altLang="en-US" smtClean="0"/>
              <a:t>‹#›</a:t>
            </a:fld>
            <a:endParaRPr lang="zh-TW" altLang="en-US"/>
          </a:p>
        </p:txBody>
      </p:sp>
    </p:spTree>
    <p:extLst>
      <p:ext uri="{BB962C8B-B14F-4D97-AF65-F5344CB8AC3E}">
        <p14:creationId xmlns:p14="http://schemas.microsoft.com/office/powerpoint/2010/main" val="3333735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00AEFC4-F21F-4BDF-9684-0AD072256C3A}"/>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49FDBE99-8751-4573-A554-AB2FD1867B5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3CE151D8-7ADF-473E-9B13-9CBA69F900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CC26755A-2AD5-4E91-B72E-0938A7189782}"/>
              </a:ext>
            </a:extLst>
          </p:cNvPr>
          <p:cNvSpPr>
            <a:spLocks noGrp="1"/>
          </p:cNvSpPr>
          <p:nvPr>
            <p:ph type="dt" sz="half" idx="10"/>
          </p:nvPr>
        </p:nvSpPr>
        <p:spPr/>
        <p:txBody>
          <a:bodyPr/>
          <a:lstStyle/>
          <a:p>
            <a:fld id="{80B53DF0-4295-464A-B8C2-2FE531AD8402}" type="datetimeFigureOut">
              <a:rPr lang="zh-TW" altLang="en-US" smtClean="0"/>
              <a:t>2023/3/6</a:t>
            </a:fld>
            <a:endParaRPr lang="zh-TW" altLang="en-US"/>
          </a:p>
        </p:txBody>
      </p:sp>
      <p:sp>
        <p:nvSpPr>
          <p:cNvPr id="6" name="頁尾版面配置區 5">
            <a:extLst>
              <a:ext uri="{FF2B5EF4-FFF2-40B4-BE49-F238E27FC236}">
                <a16:creationId xmlns:a16="http://schemas.microsoft.com/office/drawing/2014/main" id="{7E492028-F1FF-44E8-943A-1A82D708F44B}"/>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C02C2F7F-11AF-43ED-A838-61BE84959D9D}"/>
              </a:ext>
            </a:extLst>
          </p:cNvPr>
          <p:cNvSpPr>
            <a:spLocks noGrp="1"/>
          </p:cNvSpPr>
          <p:nvPr>
            <p:ph type="sldNum" sz="quarter" idx="12"/>
          </p:nvPr>
        </p:nvSpPr>
        <p:spPr/>
        <p:txBody>
          <a:bodyPr/>
          <a:lstStyle/>
          <a:p>
            <a:fld id="{C75EF179-2CFC-425C-B38C-4749BFA1D379}" type="slidenum">
              <a:rPr lang="zh-TW" altLang="en-US" smtClean="0"/>
              <a:t>‹#›</a:t>
            </a:fld>
            <a:endParaRPr lang="zh-TW" altLang="en-US"/>
          </a:p>
        </p:txBody>
      </p:sp>
    </p:spTree>
    <p:extLst>
      <p:ext uri="{BB962C8B-B14F-4D97-AF65-F5344CB8AC3E}">
        <p14:creationId xmlns:p14="http://schemas.microsoft.com/office/powerpoint/2010/main" val="2405800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DF37BE0-1DE2-4354-BA10-57083AB1F1AE}"/>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F3C53E26-8205-4DCD-B877-399AFE9AC2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06169A9C-6A75-4078-BE4A-472E262E21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58C8C030-14BF-40AF-8688-CB07C0CFBD8A}"/>
              </a:ext>
            </a:extLst>
          </p:cNvPr>
          <p:cNvSpPr>
            <a:spLocks noGrp="1"/>
          </p:cNvSpPr>
          <p:nvPr>
            <p:ph type="dt" sz="half" idx="10"/>
          </p:nvPr>
        </p:nvSpPr>
        <p:spPr/>
        <p:txBody>
          <a:bodyPr/>
          <a:lstStyle/>
          <a:p>
            <a:fld id="{80B53DF0-4295-464A-B8C2-2FE531AD8402}" type="datetimeFigureOut">
              <a:rPr lang="zh-TW" altLang="en-US" smtClean="0"/>
              <a:t>2023/3/6</a:t>
            </a:fld>
            <a:endParaRPr lang="zh-TW" altLang="en-US"/>
          </a:p>
        </p:txBody>
      </p:sp>
      <p:sp>
        <p:nvSpPr>
          <p:cNvPr id="6" name="頁尾版面配置區 5">
            <a:extLst>
              <a:ext uri="{FF2B5EF4-FFF2-40B4-BE49-F238E27FC236}">
                <a16:creationId xmlns:a16="http://schemas.microsoft.com/office/drawing/2014/main" id="{275E359A-FF89-41AB-87AB-C17ADB282C99}"/>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2E755642-010E-487D-8485-F7B5E368324D}"/>
              </a:ext>
            </a:extLst>
          </p:cNvPr>
          <p:cNvSpPr>
            <a:spLocks noGrp="1"/>
          </p:cNvSpPr>
          <p:nvPr>
            <p:ph type="sldNum" sz="quarter" idx="12"/>
          </p:nvPr>
        </p:nvSpPr>
        <p:spPr/>
        <p:txBody>
          <a:bodyPr/>
          <a:lstStyle/>
          <a:p>
            <a:fld id="{C75EF179-2CFC-425C-B38C-4749BFA1D379}" type="slidenum">
              <a:rPr lang="zh-TW" altLang="en-US" smtClean="0"/>
              <a:t>‹#›</a:t>
            </a:fld>
            <a:endParaRPr lang="zh-TW" altLang="en-US"/>
          </a:p>
        </p:txBody>
      </p:sp>
    </p:spTree>
    <p:extLst>
      <p:ext uri="{BB962C8B-B14F-4D97-AF65-F5344CB8AC3E}">
        <p14:creationId xmlns:p14="http://schemas.microsoft.com/office/powerpoint/2010/main" val="2450529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0D74F105-A229-4EC8-9C1F-FDB2A14C28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086625BC-61A0-4DB9-B4D9-299E160192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AF111213-4D46-4D99-AC07-FEB1D73641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B53DF0-4295-464A-B8C2-2FE531AD8402}" type="datetimeFigureOut">
              <a:rPr lang="zh-TW" altLang="en-US" smtClean="0"/>
              <a:t>2023/3/6</a:t>
            </a:fld>
            <a:endParaRPr lang="zh-TW" altLang="en-US"/>
          </a:p>
        </p:txBody>
      </p:sp>
      <p:sp>
        <p:nvSpPr>
          <p:cNvPr id="5" name="頁尾版面配置區 4">
            <a:extLst>
              <a:ext uri="{FF2B5EF4-FFF2-40B4-BE49-F238E27FC236}">
                <a16:creationId xmlns:a16="http://schemas.microsoft.com/office/drawing/2014/main" id="{EE8C6574-BAF4-47DC-BA0A-2BA6AC9147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D9621EBB-415A-4E65-BBB9-D72ABCC9D2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5EF179-2CFC-425C-B38C-4749BFA1D379}" type="slidenum">
              <a:rPr lang="zh-TW" altLang="en-US" smtClean="0"/>
              <a:t>‹#›</a:t>
            </a:fld>
            <a:endParaRPr lang="zh-TW" altLang="en-US"/>
          </a:p>
        </p:txBody>
      </p:sp>
    </p:spTree>
    <p:extLst>
      <p:ext uri="{BB962C8B-B14F-4D97-AF65-F5344CB8AC3E}">
        <p14:creationId xmlns:p14="http://schemas.microsoft.com/office/powerpoint/2010/main" val="1716046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E39EC036-0F40-404A-91CD-6654716DA4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64B5B88E-BE68-45BB-8E2F-2271F472FB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DBD271B3-C3A3-4135-B184-7C6C6D4B9C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A6CA48-3B93-4A69-AC48-BAC756A5E75A}" type="datetimeFigureOut">
              <a:rPr lang="zh-CN" altLang="en-US" smtClean="0"/>
              <a:t>2023/3/6</a:t>
            </a:fld>
            <a:endParaRPr lang="zh-CN" altLang="en-US"/>
          </a:p>
        </p:txBody>
      </p:sp>
      <p:sp>
        <p:nvSpPr>
          <p:cNvPr id="5" name="页脚占位符 4">
            <a:extLst>
              <a:ext uri="{FF2B5EF4-FFF2-40B4-BE49-F238E27FC236}">
                <a16:creationId xmlns:a16="http://schemas.microsoft.com/office/drawing/2014/main" id="{F32B9E24-DF6F-4F8F-8EA3-1854AC3500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34954C07-D390-4ACB-AE75-7902AEF999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81B6AD-49DB-4E61-9DE9-99CBFC679FAE}" type="slidenum">
              <a:rPr lang="zh-CN" altLang="en-US" smtClean="0"/>
              <a:t>‹#›</a:t>
            </a:fld>
            <a:endParaRPr lang="zh-CN" altLang="en-US"/>
          </a:p>
        </p:txBody>
      </p:sp>
    </p:spTree>
    <p:extLst>
      <p:ext uri="{BB962C8B-B14F-4D97-AF65-F5344CB8AC3E}">
        <p14:creationId xmlns:p14="http://schemas.microsoft.com/office/powerpoint/2010/main" val="447825813"/>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a:extLst>
              <a:ext uri="{FF2B5EF4-FFF2-40B4-BE49-F238E27FC236}">
                <a16:creationId xmlns:a16="http://schemas.microsoft.com/office/drawing/2014/main" id="{0AB784E8-6A5C-409F-B067-888D95BFEEE6}"/>
              </a:ext>
            </a:extLst>
          </p:cNvPr>
          <p:cNvSpPr txBox="1"/>
          <p:nvPr/>
        </p:nvSpPr>
        <p:spPr>
          <a:xfrm>
            <a:off x="2925660" y="2965785"/>
            <a:ext cx="6340679" cy="523220"/>
          </a:xfrm>
          <a:prstGeom prst="rect">
            <a:avLst/>
          </a:prstGeom>
          <a:noFill/>
        </p:spPr>
        <p:txBody>
          <a:bodyPr wrap="square">
            <a:spAutoFit/>
          </a:bodyPr>
          <a:lstStyle/>
          <a:p>
            <a:pPr algn="ctr"/>
            <a:r>
              <a:rPr lang="zh-TW" altLang="zh-TW" sz="2800" b="1" dirty="0">
                <a:latin typeface="微軟正黑體" panose="020B0604030504040204" pitchFamily="34" charset="-120"/>
                <a:ea typeface="微軟正黑體" panose="020B0604030504040204" pitchFamily="34" charset="-120"/>
              </a:rPr>
              <a:t>計畫</a:t>
            </a:r>
            <a:r>
              <a:rPr lang="zh-TW" altLang="en-US" sz="2800" b="1" dirty="0">
                <a:latin typeface="微軟正黑體" panose="020B0604030504040204" pitchFamily="34" charset="-120"/>
                <a:ea typeface="微軟正黑體" panose="020B0604030504040204" pitchFamily="34" charset="-120"/>
              </a:rPr>
              <a:t>名稱：</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請填計畫名稱</a:t>
            </a:r>
            <a:r>
              <a:rPr lang="en-US" altLang="zh-TW" sz="2800" b="1" dirty="0">
                <a:latin typeface="微軟正黑體" panose="020B0604030504040204" pitchFamily="34" charset="-120"/>
                <a:ea typeface="微軟正黑體" panose="020B0604030504040204" pitchFamily="34" charset="-120"/>
              </a:rPr>
              <a:t>)</a:t>
            </a:r>
            <a:endParaRPr lang="zh-TW" altLang="en-US" sz="2800" b="1" dirty="0">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50339431-AD60-4E6E-875A-907223A84B39}"/>
              </a:ext>
            </a:extLst>
          </p:cNvPr>
          <p:cNvSpPr txBox="1"/>
          <p:nvPr/>
        </p:nvSpPr>
        <p:spPr>
          <a:xfrm>
            <a:off x="3766703" y="4371904"/>
            <a:ext cx="4658592" cy="1195584"/>
          </a:xfrm>
          <a:prstGeom prst="rect">
            <a:avLst/>
          </a:prstGeom>
          <a:noFill/>
        </p:spPr>
        <p:txBody>
          <a:bodyPr wrap="square">
            <a:spAutoFit/>
          </a:bodyPr>
          <a:lstStyle/>
          <a:p>
            <a:pPr marL="0" marR="0" lvl="0" indent="0" algn="l" defTabSz="761996" rtl="0" fontAlgn="auto" hangingPunct="0">
              <a:lnSpc>
                <a:spcPct val="150000"/>
              </a:lnSpc>
              <a:spcBef>
                <a:spcPts val="0"/>
              </a:spcBef>
              <a:spcAft>
                <a:spcPts val="0"/>
              </a:spcAft>
              <a:buNone/>
              <a:tabLst/>
              <a:defRPr sz="1800" b="0" i="0" u="none" strike="noStrike" kern="0" cap="none" spc="0" baseline="0">
                <a:solidFill>
                  <a:srgbClr val="000000"/>
                </a:solidFill>
                <a:uFillTx/>
              </a:defRPr>
            </a:pPr>
            <a:r>
              <a:rPr lang="zh-TW" altLang="en-US" sz="1600" b="1" dirty="0">
                <a:solidFill>
                  <a:srgbClr val="000000"/>
                </a:solidFill>
                <a:latin typeface="微軟正黑體" panose="020B0604030504040204" pitchFamily="34" charset="-120"/>
                <a:ea typeface="微軟正黑體" panose="020B0604030504040204" pitchFamily="34" charset="-120"/>
                <a:cs typeface="Arial" pitchFamily="34"/>
              </a:rPr>
              <a:t>提案單位</a:t>
            </a:r>
            <a:r>
              <a:rPr lang="zh-TW" altLang="zh-TW" sz="1600" b="1" i="0" u="none" strike="noStrike" kern="1200" cap="none" spc="0" baseline="0" dirty="0">
                <a:solidFill>
                  <a:srgbClr val="000000"/>
                </a:solidFill>
                <a:uFillTx/>
                <a:latin typeface="微軟正黑體" panose="020B0604030504040204" pitchFamily="34" charset="-120"/>
                <a:ea typeface="微軟正黑體" panose="020B0604030504040204" pitchFamily="34" charset="-120"/>
                <a:cs typeface="Arial" pitchFamily="34"/>
              </a:rPr>
              <a:t>：○○○(</a:t>
            </a:r>
            <a:r>
              <a:rPr lang="zh-TW" altLang="en-US" sz="1600" b="1" dirty="0">
                <a:solidFill>
                  <a:srgbClr val="000000"/>
                </a:solidFill>
                <a:latin typeface="微軟正黑體" panose="020B0604030504040204" pitchFamily="34" charset="-120"/>
                <a:ea typeface="微軟正黑體" panose="020B0604030504040204" pitchFamily="34" charset="-120"/>
                <a:cs typeface="Arial" pitchFamily="34"/>
              </a:rPr>
              <a:t>單位全銜</a:t>
            </a:r>
            <a:r>
              <a:rPr lang="en-US" altLang="zh-TW" sz="1600" b="1" i="0" u="none" strike="noStrike" kern="1200" cap="none" spc="0" baseline="0" dirty="0">
                <a:solidFill>
                  <a:srgbClr val="000000"/>
                </a:solidFill>
                <a:uFillTx/>
                <a:latin typeface="微軟正黑體" panose="020B0604030504040204" pitchFamily="34" charset="-120"/>
                <a:ea typeface="微軟正黑體" panose="020B0604030504040204" pitchFamily="34" charset="-120"/>
                <a:cs typeface="Arial" pitchFamily="34"/>
              </a:rPr>
              <a:t>)</a:t>
            </a:r>
          </a:p>
          <a:p>
            <a:pPr defTabSz="761996" hangingPunct="0">
              <a:lnSpc>
                <a:spcPct val="150000"/>
              </a:lnSpc>
              <a:defRPr sz="1800" b="0" i="0" u="none" strike="noStrike" kern="0" cap="none" spc="0" baseline="0">
                <a:solidFill>
                  <a:srgbClr val="000000"/>
                </a:solidFill>
                <a:uFillTx/>
              </a:defRPr>
            </a:pPr>
            <a:r>
              <a:rPr lang="zh-TW" altLang="zh-TW" sz="1600" b="1" i="0" u="none" strike="noStrike" kern="1200" cap="none" spc="0" baseline="0" dirty="0">
                <a:solidFill>
                  <a:srgbClr val="000000"/>
                </a:solidFill>
                <a:uFillTx/>
                <a:latin typeface="微軟正黑體" panose="020B0604030504040204" pitchFamily="34" charset="-120"/>
                <a:ea typeface="微軟正黑體" panose="020B0604030504040204" pitchFamily="34" charset="-120"/>
                <a:cs typeface="Arial" pitchFamily="34"/>
              </a:rPr>
              <a:t>報</a:t>
            </a:r>
            <a:r>
              <a:rPr lang="en-US" altLang="zh-TW" sz="1600" b="1" i="0" u="none" strike="noStrike" kern="1200" cap="none" spc="0" baseline="0" dirty="0">
                <a:solidFill>
                  <a:srgbClr val="000000"/>
                </a:solidFill>
                <a:uFillTx/>
                <a:latin typeface="微軟正黑體" panose="020B0604030504040204" pitchFamily="34" charset="-120"/>
                <a:ea typeface="微軟正黑體" panose="020B0604030504040204" pitchFamily="34" charset="-120"/>
                <a:cs typeface="Arial" pitchFamily="34"/>
              </a:rPr>
              <a:t>  </a:t>
            </a:r>
            <a:r>
              <a:rPr lang="zh-TW" altLang="zh-TW" sz="1600" b="1" i="0" u="none" strike="noStrike" kern="1200" cap="none" spc="0" baseline="0" dirty="0">
                <a:solidFill>
                  <a:srgbClr val="000000"/>
                </a:solidFill>
                <a:uFillTx/>
                <a:latin typeface="微軟正黑體" panose="020B0604030504040204" pitchFamily="34" charset="-120"/>
                <a:ea typeface="微軟正黑體" panose="020B0604030504040204" pitchFamily="34" charset="-120"/>
                <a:cs typeface="Arial" pitchFamily="34"/>
              </a:rPr>
              <a:t>告</a:t>
            </a:r>
            <a:r>
              <a:rPr lang="en-US" altLang="zh-TW" sz="1600" b="1" i="0" u="none" strike="noStrike" kern="1200" cap="none" spc="0" baseline="0" dirty="0">
                <a:solidFill>
                  <a:srgbClr val="000000"/>
                </a:solidFill>
                <a:uFillTx/>
                <a:latin typeface="微軟正黑體" panose="020B0604030504040204" pitchFamily="34" charset="-120"/>
                <a:ea typeface="微軟正黑體" panose="020B0604030504040204" pitchFamily="34" charset="-120"/>
                <a:cs typeface="Arial" pitchFamily="34"/>
              </a:rPr>
              <a:t>  </a:t>
            </a:r>
            <a:r>
              <a:rPr lang="zh-TW" altLang="zh-TW" sz="1600" b="1" i="0" u="none" strike="noStrike" kern="1200" cap="none" spc="0" baseline="0" dirty="0">
                <a:solidFill>
                  <a:srgbClr val="000000"/>
                </a:solidFill>
                <a:uFillTx/>
                <a:latin typeface="微軟正黑體" panose="020B0604030504040204" pitchFamily="34" charset="-120"/>
                <a:ea typeface="微軟正黑體" panose="020B0604030504040204" pitchFamily="34" charset="-120"/>
                <a:cs typeface="Arial" pitchFamily="34"/>
              </a:rPr>
              <a:t>人：○○○(姓名</a:t>
            </a:r>
            <a:r>
              <a:rPr lang="en-US" altLang="zh-TW" sz="1600" b="1" i="0" u="none" strike="noStrike" kern="1200" cap="none" spc="0" baseline="0" dirty="0">
                <a:solidFill>
                  <a:srgbClr val="000000"/>
                </a:solidFill>
                <a:uFillTx/>
                <a:latin typeface="微軟正黑體" panose="020B0604030504040204" pitchFamily="34" charset="-120"/>
                <a:ea typeface="微軟正黑體" panose="020B0604030504040204" pitchFamily="34" charset="-120"/>
                <a:cs typeface="Arial" pitchFamily="34"/>
              </a:rPr>
              <a:t>)</a:t>
            </a:r>
            <a:r>
              <a:rPr lang="zh-TW" altLang="zh-TW" sz="1600" b="1" i="0" u="none" strike="noStrike" kern="1200" cap="none" spc="0" baseline="0" dirty="0">
                <a:solidFill>
                  <a:srgbClr val="000000"/>
                </a:solidFill>
                <a:uFillTx/>
                <a:latin typeface="微軟正黑體" panose="020B0604030504040204" pitchFamily="34" charset="-120"/>
                <a:ea typeface="微軟正黑體" panose="020B0604030504040204" pitchFamily="34" charset="-120"/>
                <a:cs typeface="Arial" pitchFamily="34"/>
              </a:rPr>
              <a:t>／○○○(職稱</a:t>
            </a:r>
            <a:r>
              <a:rPr lang="en-US" altLang="zh-TW" sz="1600" b="1" i="0" u="none" strike="noStrike" kern="1200" cap="none" spc="0" baseline="0" dirty="0">
                <a:solidFill>
                  <a:srgbClr val="000000"/>
                </a:solidFill>
                <a:uFillTx/>
                <a:latin typeface="微軟正黑體" panose="020B0604030504040204" pitchFamily="34" charset="-120"/>
                <a:ea typeface="微軟正黑體" panose="020B0604030504040204" pitchFamily="34" charset="-120"/>
                <a:cs typeface="Arial" pitchFamily="34"/>
              </a:rPr>
              <a:t>)</a:t>
            </a:r>
          </a:p>
          <a:p>
            <a:pPr defTabSz="761996" hangingPunct="0">
              <a:lnSpc>
                <a:spcPct val="150000"/>
              </a:lnSpc>
              <a:defRPr sz="1800" b="0" i="0" u="none" strike="noStrike" kern="0" cap="none" spc="0" baseline="0">
                <a:solidFill>
                  <a:srgbClr val="000000"/>
                </a:solidFill>
                <a:uFillTx/>
              </a:defRPr>
            </a:pPr>
            <a:r>
              <a:rPr lang="zh-TW" altLang="en-US" sz="1600" b="1" i="0" u="none" strike="noStrike" kern="1200" cap="none" spc="0" baseline="0" dirty="0">
                <a:solidFill>
                  <a:srgbClr val="000000"/>
                </a:solidFill>
                <a:uFillTx/>
                <a:latin typeface="微軟正黑體" panose="020B0604030504040204" pitchFamily="34" charset="-120"/>
                <a:ea typeface="微軟正黑體" panose="020B0604030504040204" pitchFamily="34" charset="-120"/>
                <a:cs typeface="Arial" pitchFamily="34"/>
              </a:rPr>
              <a:t>報告日期：</a:t>
            </a:r>
            <a:r>
              <a:rPr lang="zh-TW" altLang="zh-TW" sz="1600" b="1" i="0" u="none" strike="noStrike" kern="1200" cap="none" spc="0" baseline="0" dirty="0">
                <a:solidFill>
                  <a:srgbClr val="000000"/>
                </a:solidFill>
                <a:uFillTx/>
                <a:latin typeface="微軟正黑體" panose="020B0604030504040204" pitchFamily="34" charset="-120"/>
                <a:ea typeface="微軟正黑體" panose="020B0604030504040204" pitchFamily="34" charset="-120"/>
                <a:cs typeface="Arial" pitchFamily="34"/>
              </a:rPr>
              <a:t>中華民國</a:t>
            </a:r>
            <a:r>
              <a:rPr lang="en-US" altLang="zh-TW" sz="1600" b="1" i="0" u="none" strike="noStrike" kern="1200" cap="none" spc="0" baseline="0" dirty="0">
                <a:solidFill>
                  <a:srgbClr val="000000"/>
                </a:solidFill>
                <a:uFillTx/>
                <a:latin typeface="微軟正黑體" panose="020B0604030504040204" pitchFamily="34" charset="-120"/>
                <a:ea typeface="微軟正黑體" panose="020B0604030504040204" pitchFamily="34" charset="-120"/>
                <a:cs typeface="Arial" pitchFamily="34"/>
              </a:rPr>
              <a:t> 112 </a:t>
            </a:r>
            <a:r>
              <a:rPr lang="zh-TW" altLang="zh-TW" sz="1600" b="1" i="0" u="none" strike="noStrike" kern="1200" cap="none" spc="0" baseline="0" dirty="0">
                <a:solidFill>
                  <a:srgbClr val="000000"/>
                </a:solidFill>
                <a:uFillTx/>
                <a:latin typeface="微軟正黑體" panose="020B0604030504040204" pitchFamily="34" charset="-120"/>
                <a:ea typeface="微軟正黑體" panose="020B0604030504040204" pitchFamily="34" charset="-120"/>
                <a:cs typeface="Arial" pitchFamily="34"/>
              </a:rPr>
              <a:t>年○○月○○日</a:t>
            </a:r>
          </a:p>
        </p:txBody>
      </p:sp>
      <p:sp>
        <p:nvSpPr>
          <p:cNvPr id="6" name="文字方塊 1">
            <a:extLst>
              <a:ext uri="{FF2B5EF4-FFF2-40B4-BE49-F238E27FC236}">
                <a16:creationId xmlns:a16="http://schemas.microsoft.com/office/drawing/2014/main" id="{213EE743-2C42-436C-B632-B48E39E85C98}"/>
              </a:ext>
            </a:extLst>
          </p:cNvPr>
          <p:cNvSpPr txBox="1"/>
          <p:nvPr/>
        </p:nvSpPr>
        <p:spPr>
          <a:xfrm>
            <a:off x="9806730" y="283720"/>
            <a:ext cx="2102834" cy="345453"/>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sz="1600" b="1" i="0" u="none" strike="noStrike" kern="1200" cap="none" spc="0" baseline="0" dirty="0">
                <a:solidFill>
                  <a:srgbClr val="000000"/>
                </a:solidFill>
                <a:highlight>
                  <a:srgbClr val="E6E6E6"/>
                </a:highlight>
                <a:uFillTx/>
                <a:latin typeface="微軟正黑體" pitchFamily="34"/>
                <a:ea typeface="微軟正黑體" pitchFamily="34"/>
              </a:rPr>
              <a:t>【範例版，僅供參考】</a:t>
            </a:r>
            <a:endParaRPr lang="en-US" sz="1600" b="1" i="0" u="none" strike="noStrike" kern="1200" cap="none" spc="0" baseline="0" dirty="0">
              <a:solidFill>
                <a:srgbClr val="000000"/>
              </a:solidFill>
              <a:highlight>
                <a:srgbClr val="E6E6E6"/>
              </a:highlight>
              <a:uFillTx/>
              <a:latin typeface="微軟正黑體" pitchFamily="34"/>
              <a:ea typeface="微軟正黑體" pitchFamily="34"/>
            </a:endParaRPr>
          </a:p>
        </p:txBody>
      </p:sp>
    </p:spTree>
    <p:extLst>
      <p:ext uri="{BB962C8B-B14F-4D97-AF65-F5344CB8AC3E}">
        <p14:creationId xmlns:p14="http://schemas.microsoft.com/office/powerpoint/2010/main" val="55785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字方塊 8">
            <a:extLst>
              <a:ext uri="{FF2B5EF4-FFF2-40B4-BE49-F238E27FC236}">
                <a16:creationId xmlns:a16="http://schemas.microsoft.com/office/drawing/2014/main" id="{F27E2333-1988-468F-A91E-C28CD0CB0DB1}"/>
              </a:ext>
            </a:extLst>
          </p:cNvPr>
          <p:cNvSpPr txBox="1"/>
          <p:nvPr/>
        </p:nvSpPr>
        <p:spPr>
          <a:xfrm>
            <a:off x="385894" y="246525"/>
            <a:ext cx="10670796" cy="458652"/>
          </a:xfrm>
          <a:prstGeom prst="rect">
            <a:avLst/>
          </a:prstGeom>
          <a:noFill/>
        </p:spPr>
        <p:txBody>
          <a:bodyPr wrap="square">
            <a:spAutoFit/>
          </a:bodyPr>
          <a:lstStyle/>
          <a:p>
            <a:pPr marL="285750" indent="-285750">
              <a:lnSpc>
                <a:spcPct val="150000"/>
              </a:lnSpc>
              <a:buFont typeface="Wingdings" panose="05000000000000000000" pitchFamily="2" charset="2"/>
              <a:buChar char="n"/>
            </a:pPr>
            <a:r>
              <a:rPr lang="zh-TW" altLang="en-US" b="1" dirty="0">
                <a:latin typeface="微軟正黑體" panose="020B0604030504040204" pitchFamily="34" charset="-120"/>
                <a:ea typeface="微軟正黑體" panose="020B0604030504040204" pitchFamily="34" charset="-120"/>
              </a:rPr>
              <a:t>雲端服務內容</a:t>
            </a:r>
            <a:r>
              <a:rPr lang="zh-TW" altLang="en-US" b="1" dirty="0">
                <a:latin typeface="新細明體" panose="02020500000000000000" pitchFamily="18" charset="-120"/>
                <a:ea typeface="新細明體" panose="02020500000000000000" pitchFamily="18" charset="-120"/>
              </a:rPr>
              <a:t>：</a:t>
            </a:r>
            <a:r>
              <a:rPr lang="zh-TW" altLang="en-US" b="1" dirty="0">
                <a:latin typeface="微軟正黑體" panose="020B0604030504040204" pitchFamily="34" charset="-120"/>
                <a:ea typeface="微軟正黑體" panose="020B0604030504040204" pitchFamily="34" charset="-120"/>
              </a:rPr>
              <a:t> </a:t>
            </a:r>
            <a:endParaRPr lang="en-US" altLang="zh-TW" b="1" dirty="0">
              <a:latin typeface="微軟正黑體" panose="020B0604030504040204" pitchFamily="34" charset="-120"/>
              <a:ea typeface="微軟正黑體" panose="020B0604030504040204" pitchFamily="34" charset="-120"/>
            </a:endParaRPr>
          </a:p>
        </p:txBody>
      </p:sp>
      <p:graphicFrame>
        <p:nvGraphicFramePr>
          <p:cNvPr id="2" name="表格 1">
            <a:extLst>
              <a:ext uri="{FF2B5EF4-FFF2-40B4-BE49-F238E27FC236}">
                <a16:creationId xmlns:a16="http://schemas.microsoft.com/office/drawing/2014/main" id="{505F0841-B1B6-49C9-B92D-FE7C8BB49D99}"/>
              </a:ext>
            </a:extLst>
          </p:cNvPr>
          <p:cNvGraphicFramePr>
            <a:graphicFrameLocks noGrp="1"/>
          </p:cNvGraphicFramePr>
          <p:nvPr>
            <p:extLst>
              <p:ext uri="{D42A27DB-BD31-4B8C-83A1-F6EECF244321}">
                <p14:modId xmlns:p14="http://schemas.microsoft.com/office/powerpoint/2010/main" val="3317814963"/>
              </p:ext>
            </p:extLst>
          </p:nvPr>
        </p:nvGraphicFramePr>
        <p:xfrm>
          <a:off x="520117" y="822724"/>
          <a:ext cx="11157358" cy="5450578"/>
        </p:xfrm>
        <a:graphic>
          <a:graphicData uri="http://schemas.openxmlformats.org/drawingml/2006/table">
            <a:tbl>
              <a:tblPr>
                <a:tableStyleId>{22838BEF-8BB2-4498-84A7-C5851F593DF1}</a:tableStyleId>
              </a:tblPr>
              <a:tblGrid>
                <a:gridCol w="1627465">
                  <a:extLst>
                    <a:ext uri="{9D8B030D-6E8A-4147-A177-3AD203B41FA5}">
                      <a16:colId xmlns:a16="http://schemas.microsoft.com/office/drawing/2014/main" val="434004286"/>
                    </a:ext>
                  </a:extLst>
                </a:gridCol>
                <a:gridCol w="9529893">
                  <a:extLst>
                    <a:ext uri="{9D8B030D-6E8A-4147-A177-3AD203B41FA5}">
                      <a16:colId xmlns:a16="http://schemas.microsoft.com/office/drawing/2014/main" val="3698075364"/>
                    </a:ext>
                  </a:extLst>
                </a:gridCol>
              </a:tblGrid>
              <a:tr h="878531">
                <a:tc rowSpan="2">
                  <a:txBody>
                    <a:bodyPr/>
                    <a:lstStyle/>
                    <a:p>
                      <a:pPr algn="ctr"/>
                      <a:r>
                        <a:rPr lang="zh-TW" sz="1400" b="1" kern="150" dirty="0">
                          <a:effectLst/>
                          <a:latin typeface="微軟正黑體" panose="020B0604030504040204" pitchFamily="34" charset="-120"/>
                          <a:ea typeface="微軟正黑體" panose="020B0604030504040204" pitchFamily="34" charset="-120"/>
                        </a:rPr>
                        <a:t>雲端解決方案</a:t>
                      </a:r>
                    </a:p>
                    <a:p>
                      <a:pPr algn="ctr"/>
                      <a:r>
                        <a:rPr lang="zh-TW" sz="1400" b="1" kern="150" dirty="0">
                          <a:effectLst/>
                          <a:latin typeface="微軟正黑體" panose="020B0604030504040204" pitchFamily="34" charset="-120"/>
                          <a:ea typeface="微軟正黑體" panose="020B0604030504040204" pitchFamily="34" charset="-120"/>
                        </a:rPr>
                        <a:t>具體內容</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solidFill>
                      <a:schemeClr val="accent5">
                        <a:lumMod val="40000"/>
                        <a:lumOff val="60000"/>
                      </a:schemeClr>
                    </a:solidFill>
                  </a:tcPr>
                </a:tc>
                <a:tc>
                  <a:txBody>
                    <a:bodyPr/>
                    <a:lstStyle/>
                    <a:p>
                      <a:pPr marL="285750" indent="-285750" algn="just">
                        <a:buFont typeface="Wingdings" panose="05000000000000000000" pitchFamily="2" charset="2"/>
                        <a:buChar char="Ø"/>
                        <a:tabLst>
                          <a:tab pos="145415" algn="l"/>
                        </a:tabLst>
                      </a:pPr>
                      <a:r>
                        <a:rPr lang="zh-TW" sz="1400" kern="150" dirty="0">
                          <a:effectLst/>
                          <a:latin typeface="微軟正黑體" panose="020B0604030504040204" pitchFamily="34" charset="-120"/>
                          <a:ea typeface="微軟正黑體" panose="020B0604030504040204" pitchFamily="34" charset="-120"/>
                        </a:rPr>
                        <a:t>功能規格、性能</a:t>
                      </a:r>
                      <a:r>
                        <a:rPr lang="zh-TW" altLang="en-US" sz="1400" kern="150" dirty="0">
                          <a:effectLst/>
                          <a:latin typeface="新細明體" panose="02020500000000000000" pitchFamily="18" charset="-120"/>
                          <a:ea typeface="新細明體" panose="02020500000000000000" pitchFamily="18" charset="-120"/>
                        </a:rPr>
                        <a:t>：</a:t>
                      </a:r>
                      <a:r>
                        <a:rPr lang="zh-TW" sz="1400" kern="100" dirty="0">
                          <a:effectLst/>
                          <a:latin typeface="微軟正黑體" panose="020B0604030504040204" pitchFamily="34" charset="-120"/>
                          <a:ea typeface="微軟正黑體" panose="020B0604030504040204" pitchFamily="34" charset="-120"/>
                        </a:rPr>
                        <a:t>（請檢附雲端解決方案服務項目內容與指標）</a:t>
                      </a:r>
                      <a:endParaRPr lang="zh-TW" sz="1400" kern="150" dirty="0">
                        <a:effectLst/>
                        <a:latin typeface="微軟正黑體" panose="020B0604030504040204" pitchFamily="34" charset="-120"/>
                        <a:ea typeface="微軟正黑體" panose="020B0604030504040204" pitchFamily="34" charset="-120"/>
                      </a:endParaRPr>
                    </a:p>
                    <a:p>
                      <a:pPr algn="just">
                        <a:tabLst>
                          <a:tab pos="145415" algn="l"/>
                        </a:tabLst>
                      </a:pPr>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endParaRPr>
                    </a:p>
                    <a:p>
                      <a:pPr algn="just">
                        <a:tabLst>
                          <a:tab pos="145415" algn="l"/>
                        </a:tabLst>
                      </a:pPr>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tc>
                <a:extLst>
                  <a:ext uri="{0D108BD9-81ED-4DB2-BD59-A6C34878D82A}">
                    <a16:rowId xmlns:a16="http://schemas.microsoft.com/office/drawing/2014/main" val="4121633017"/>
                  </a:ext>
                </a:extLst>
              </a:tr>
              <a:tr h="929503">
                <a:tc vMerge="1">
                  <a:txBody>
                    <a:bodyPr/>
                    <a:lstStyle/>
                    <a:p>
                      <a:endParaRPr lang="zh-TW" altLang="en-US"/>
                    </a:p>
                  </a:txBody>
                  <a:tcPr/>
                </a:tc>
                <a:tc>
                  <a:txBody>
                    <a:bodyPr/>
                    <a:lstStyle/>
                    <a:p>
                      <a:pPr marL="285750" indent="-285750" algn="just">
                        <a:buFont typeface="Wingdings" panose="05000000000000000000" pitchFamily="2" charset="2"/>
                        <a:buChar char="Ø"/>
                        <a:tabLst>
                          <a:tab pos="145415" algn="l"/>
                        </a:tabLst>
                      </a:pPr>
                      <a:r>
                        <a:rPr lang="zh-TW" sz="1400" kern="150" dirty="0">
                          <a:effectLst/>
                          <a:latin typeface="微軟正黑體" panose="020B0604030504040204" pitchFamily="34" charset="-120"/>
                          <a:ea typeface="微軟正黑體" panose="020B0604030504040204" pitchFamily="34" charset="-120"/>
                        </a:rPr>
                        <a:t>特色與發展現況</a:t>
                      </a:r>
                      <a:r>
                        <a:rPr lang="zh-TW" altLang="en-US" sz="1400" kern="150" dirty="0">
                          <a:effectLst/>
                          <a:latin typeface="新細明體" panose="02020500000000000000" pitchFamily="18" charset="-120"/>
                          <a:ea typeface="新細明體" panose="02020500000000000000" pitchFamily="18" charset="-120"/>
                        </a:rPr>
                        <a:t>：</a:t>
                      </a:r>
                      <a:r>
                        <a:rPr lang="zh-TW" sz="1400" kern="100" dirty="0">
                          <a:effectLst/>
                          <a:latin typeface="微軟正黑體" panose="020B0604030504040204" pitchFamily="34" charset="-120"/>
                          <a:ea typeface="微軟正黑體" panose="020B0604030504040204" pitchFamily="34" charset="-120"/>
                        </a:rPr>
                        <a:t>（請說明為何適用小微企業，例如適用規模、對應目標客戶需求之服務特色，若為雲端交易服務平台</a:t>
                      </a:r>
                      <a:r>
                        <a:rPr lang="en-US" sz="1400" kern="100" dirty="0">
                          <a:effectLst/>
                          <a:latin typeface="微軟正黑體" panose="020B0604030504040204" pitchFamily="34" charset="-120"/>
                          <a:ea typeface="微軟正黑體" panose="020B0604030504040204" pitchFamily="34" charset="-120"/>
                        </a:rPr>
                        <a:t>,</a:t>
                      </a:r>
                      <a:r>
                        <a:rPr lang="zh-TW" sz="1400" kern="100" dirty="0">
                          <a:effectLst/>
                          <a:latin typeface="微軟正黑體" panose="020B0604030504040204" pitchFamily="34" charset="-120"/>
                          <a:ea typeface="微軟正黑體" panose="020B0604030504040204" pitchFamily="34" charset="-120"/>
                        </a:rPr>
                        <a:t>請提出現有活躍流量與轉換率）</a:t>
                      </a:r>
                      <a:endParaRPr lang="zh-TW" sz="1400" kern="150" dirty="0">
                        <a:effectLst/>
                        <a:latin typeface="微軟正黑體" panose="020B0604030504040204" pitchFamily="34" charset="-120"/>
                        <a:ea typeface="微軟正黑體" panose="020B0604030504040204" pitchFamily="34" charset="-120"/>
                      </a:endParaRPr>
                    </a:p>
                    <a:p>
                      <a:pPr algn="just">
                        <a:tabLst>
                          <a:tab pos="145415" algn="l"/>
                        </a:tabLst>
                      </a:pPr>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endParaRPr>
                    </a:p>
                    <a:p>
                      <a:pPr algn="just">
                        <a:tabLst>
                          <a:tab pos="145415" algn="l"/>
                        </a:tabLst>
                      </a:pPr>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tc>
                <a:extLst>
                  <a:ext uri="{0D108BD9-81ED-4DB2-BD59-A6C34878D82A}">
                    <a16:rowId xmlns:a16="http://schemas.microsoft.com/office/drawing/2014/main" val="3650991717"/>
                  </a:ext>
                </a:extLst>
              </a:tr>
              <a:tr h="3627167">
                <a:tc>
                  <a:txBody>
                    <a:bodyPr/>
                    <a:lstStyle/>
                    <a:p>
                      <a:pPr algn="ctr"/>
                      <a:r>
                        <a:rPr lang="zh-TW" sz="1400" b="1" kern="150" dirty="0">
                          <a:effectLst/>
                          <a:latin typeface="微軟正黑體" panose="020B0604030504040204" pitchFamily="34" charset="-120"/>
                          <a:ea typeface="微軟正黑體" panose="020B0604030504040204" pitchFamily="34" charset="-120"/>
                        </a:rPr>
                        <a:t>方案定價及內容</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solidFill>
                      <a:schemeClr val="accent5">
                        <a:lumMod val="40000"/>
                        <a:lumOff val="60000"/>
                      </a:schemeClr>
                    </a:solidFill>
                  </a:tcPr>
                </a:tc>
                <a:tc>
                  <a:txBody>
                    <a:bodyPr/>
                    <a:lstStyle/>
                    <a:p>
                      <a:pPr marR="76200" algn="just"/>
                      <a:r>
                        <a:rPr lang="en-US" sz="1400" kern="150" dirty="0">
                          <a:effectLst/>
                          <a:latin typeface="微軟正黑體" panose="020B0604030504040204" pitchFamily="34" charset="-120"/>
                          <a:ea typeface="微軟正黑體" panose="020B0604030504040204" pitchFamily="34" charset="-120"/>
                        </a:rPr>
                        <a:t>1.</a:t>
                      </a:r>
                      <a:r>
                        <a:rPr lang="zh-TW" sz="1400" kern="150" dirty="0">
                          <a:effectLst/>
                          <a:latin typeface="微軟正黑體" panose="020B0604030504040204" pitchFamily="34" charset="-120"/>
                          <a:ea typeface="微軟正黑體" panose="020B0604030504040204" pitchFamily="34" charset="-120"/>
                        </a:rPr>
                        <a:t>價格：</a:t>
                      </a:r>
                    </a:p>
                    <a:p>
                      <a:pPr marL="152400" marR="76200">
                        <a:spcAft>
                          <a:spcPts val="0"/>
                        </a:spcAft>
                      </a:pPr>
                      <a:r>
                        <a:rPr lang="zh-TW" sz="1400" kern="150" dirty="0">
                          <a:effectLst/>
                          <a:latin typeface="微軟正黑體" panose="020B0604030504040204" pitchFamily="34" charset="-120"/>
                          <a:ea typeface="微軟正黑體" panose="020B0604030504040204" pitchFamily="34" charset="-120"/>
                        </a:rPr>
                        <a:t>總計新台幣</a:t>
                      </a:r>
                      <a:r>
                        <a:rPr lang="en-US" sz="1400" kern="150" dirty="0">
                          <a:effectLst/>
                          <a:latin typeface="微軟正黑體" panose="020B0604030504040204" pitchFamily="34" charset="-120"/>
                          <a:ea typeface="微軟正黑體" panose="020B0604030504040204" pitchFamily="34" charset="-120"/>
                        </a:rPr>
                        <a:t>(</a:t>
                      </a:r>
                      <a:r>
                        <a:rPr lang="zh-TW" sz="1400" kern="150" dirty="0">
                          <a:effectLst/>
                          <a:latin typeface="微軟正黑體" panose="020B0604030504040204" pitchFamily="34" charset="-120"/>
                          <a:ea typeface="微軟正黑體" panose="020B0604030504040204" pitchFamily="34" charset="-120"/>
                        </a:rPr>
                        <a:t>含稅</a:t>
                      </a:r>
                      <a:r>
                        <a:rPr lang="en-US" sz="1400" kern="150" dirty="0">
                          <a:effectLst/>
                          <a:latin typeface="微軟正黑體" panose="020B0604030504040204" pitchFamily="34" charset="-120"/>
                          <a:ea typeface="微軟正黑體" panose="020B0604030504040204" pitchFamily="34" charset="-120"/>
                        </a:rPr>
                        <a:t>)</a:t>
                      </a:r>
                      <a:r>
                        <a:rPr lang="en-US" sz="1400" u="sng" kern="150" dirty="0">
                          <a:effectLst/>
                          <a:latin typeface="微軟正黑體" panose="020B0604030504040204" pitchFamily="34" charset="-120"/>
                          <a:ea typeface="微軟正黑體" panose="020B0604030504040204" pitchFamily="34" charset="-120"/>
                        </a:rPr>
                        <a:t>                 </a:t>
                      </a:r>
                      <a:r>
                        <a:rPr lang="zh-TW" sz="1400" kern="150" dirty="0">
                          <a:effectLst/>
                          <a:latin typeface="微軟正黑體" panose="020B0604030504040204" pitchFamily="34" charset="-120"/>
                          <a:ea typeface="微軟正黑體" panose="020B0604030504040204" pitchFamily="34" charset="-120"/>
                        </a:rPr>
                        <a:t>元</a:t>
                      </a:r>
                      <a:r>
                        <a:rPr lang="en-US" sz="1400" kern="150" dirty="0">
                          <a:effectLst/>
                          <a:latin typeface="微軟正黑體" panose="020B0604030504040204" pitchFamily="34" charset="-120"/>
                          <a:ea typeface="微軟正黑體" panose="020B0604030504040204" pitchFamily="34" charset="-120"/>
                        </a:rPr>
                        <a:t>/</a:t>
                      </a:r>
                      <a:r>
                        <a:rPr lang="zh-TW" sz="1400" kern="150" dirty="0">
                          <a:effectLst/>
                          <a:latin typeface="微軟正黑體" panose="020B0604030504040204" pitchFamily="34" charset="-120"/>
                          <a:ea typeface="微軟正黑體" panose="020B0604030504040204" pitchFamily="34" charset="-120"/>
                        </a:rPr>
                        <a:t>月，此價格包含的服務內容：雲端服務解決方案使用期限</a:t>
                      </a:r>
                      <a:r>
                        <a:rPr lang="en-US" sz="1400" u="none" kern="150" dirty="0">
                          <a:effectLst/>
                          <a:latin typeface="微軟正黑體" panose="020B0604030504040204" pitchFamily="34" charset="-120"/>
                          <a:ea typeface="微軟正黑體" panose="020B0604030504040204" pitchFamily="34" charset="-120"/>
                        </a:rPr>
                        <a:t>____</a:t>
                      </a:r>
                      <a:r>
                        <a:rPr lang="en-US" altLang="zh-TW" sz="1400" u="none" kern="150" dirty="0">
                          <a:effectLst/>
                          <a:latin typeface="微軟正黑體" panose="020B0604030504040204" pitchFamily="34" charset="-120"/>
                          <a:ea typeface="微軟正黑體" panose="020B0604030504040204" pitchFamily="34" charset="-120"/>
                        </a:rPr>
                        <a:t>__</a:t>
                      </a:r>
                      <a:r>
                        <a:rPr lang="zh-TW" sz="1400" kern="150" dirty="0">
                          <a:effectLst/>
                          <a:latin typeface="微軟正黑體" panose="020B0604030504040204" pitchFamily="34" charset="-120"/>
                          <a:ea typeface="微軟正黑體" panose="020B0604030504040204" pitchFamily="34" charset="-120"/>
                        </a:rPr>
                        <a:t>個月</a:t>
                      </a:r>
                      <a:r>
                        <a:rPr lang="en-US" altLang="zh-TW" sz="1400" kern="150" dirty="0">
                          <a:effectLst/>
                          <a:latin typeface="微軟正黑體" panose="020B0604030504040204" pitchFamily="34" charset="-120"/>
                          <a:ea typeface="微軟正黑體" panose="020B0604030504040204" pitchFamily="34" charset="-120"/>
                        </a:rPr>
                        <a:t>(</a:t>
                      </a:r>
                      <a:r>
                        <a:rPr lang="zh-TW" sz="1400" kern="150" dirty="0">
                          <a:effectLst/>
                          <a:latin typeface="微軟正黑體" panose="020B0604030504040204" pitchFamily="34" charset="-120"/>
                          <a:ea typeface="微軟正黑體" panose="020B0604030504040204" pitchFamily="34" charset="-120"/>
                        </a:rPr>
                        <a:t>不可超過計畫期間）；</a:t>
                      </a:r>
                      <a:r>
                        <a:rPr lang="en-US" sz="1400" kern="150" dirty="0">
                          <a:effectLst/>
                          <a:latin typeface="微軟正黑體" panose="020B0604030504040204" pitchFamily="34" charset="-120"/>
                          <a:ea typeface="微軟正黑體" panose="020B0604030504040204" pitchFamily="34" charset="-120"/>
                          <a:sym typeface="Wingdings" panose="05000000000000000000" pitchFamily="2" charset="2"/>
                        </a:rPr>
                        <a:t></a:t>
                      </a:r>
                      <a:r>
                        <a:rPr lang="zh-TW" sz="1400" kern="150" dirty="0">
                          <a:effectLst/>
                          <a:latin typeface="微軟正黑體" panose="020B0604030504040204" pitchFamily="34" charset="-120"/>
                          <a:ea typeface="微軟正黑體" panose="020B0604030504040204" pitchFamily="34" charset="-120"/>
                        </a:rPr>
                        <a:t>資料筆數</a:t>
                      </a:r>
                      <a:r>
                        <a:rPr lang="en-US" sz="1400" kern="150" dirty="0">
                          <a:effectLst/>
                          <a:latin typeface="微軟正黑體" panose="020B0604030504040204" pitchFamily="34" charset="-120"/>
                          <a:ea typeface="微軟正黑體" panose="020B0604030504040204" pitchFamily="34" charset="-120"/>
                        </a:rPr>
                        <a:t>____</a:t>
                      </a:r>
                      <a:r>
                        <a:rPr lang="en-US" altLang="zh-TW" sz="1400" u="none" kern="150" dirty="0">
                          <a:effectLst/>
                          <a:latin typeface="微軟正黑體" panose="020B0604030504040204" pitchFamily="34" charset="-120"/>
                          <a:ea typeface="微軟正黑體" panose="020B0604030504040204" pitchFamily="34" charset="-120"/>
                        </a:rPr>
                        <a:t>__</a:t>
                      </a:r>
                      <a:r>
                        <a:rPr lang="en-US" sz="1400" kern="150" dirty="0">
                          <a:effectLst/>
                          <a:latin typeface="微軟正黑體" panose="020B0604030504040204" pitchFamily="34" charset="-120"/>
                          <a:ea typeface="微軟正黑體" panose="020B0604030504040204" pitchFamily="34" charset="-120"/>
                        </a:rPr>
                        <a:t> (</a:t>
                      </a:r>
                      <a:r>
                        <a:rPr lang="zh-TW" sz="1400" kern="150" dirty="0">
                          <a:effectLst/>
                          <a:latin typeface="微軟正黑體" panose="020B0604030504040204" pitchFamily="34" charset="-120"/>
                          <a:ea typeface="微軟正黑體" panose="020B0604030504040204" pitchFamily="34" charset="-120"/>
                        </a:rPr>
                        <a:t>數字</a:t>
                      </a:r>
                      <a:r>
                        <a:rPr lang="en-US" sz="1400" kern="150" dirty="0">
                          <a:effectLst/>
                          <a:latin typeface="微軟正黑體" panose="020B0604030504040204" pitchFamily="34" charset="-120"/>
                          <a:ea typeface="微軟正黑體" panose="020B0604030504040204" pitchFamily="34" charset="-120"/>
                        </a:rPr>
                        <a:t>)</a:t>
                      </a:r>
                      <a:r>
                        <a:rPr lang="zh-TW" altLang="en-US" sz="1400" kern="150" dirty="0">
                          <a:effectLst/>
                          <a:latin typeface="微軟正黑體" panose="020B0604030504040204" pitchFamily="34" charset="-120"/>
                          <a:ea typeface="微軟正黑體" panose="020B0604030504040204" pitchFamily="34" charset="-120"/>
                        </a:rPr>
                        <a:t>，</a:t>
                      </a:r>
                      <a:r>
                        <a:rPr lang="zh-TW" sz="1400" kern="150" dirty="0">
                          <a:effectLst/>
                          <a:latin typeface="微軟正黑體" panose="020B0604030504040204" pitchFamily="34" charset="-120"/>
                          <a:ea typeface="微軟正黑體" panose="020B0604030504040204" pitchFamily="34" charset="-120"/>
                        </a:rPr>
                        <a:t>或 </a:t>
                      </a:r>
                      <a:r>
                        <a:rPr lang="en-US" sz="1400" kern="150" dirty="0">
                          <a:effectLst/>
                          <a:latin typeface="微軟正黑體" panose="020B0604030504040204" pitchFamily="34" charset="-120"/>
                          <a:ea typeface="微軟正黑體" panose="020B0604030504040204" pitchFamily="34" charset="-120"/>
                          <a:sym typeface="Wingdings" panose="05000000000000000000" pitchFamily="2" charset="2"/>
                        </a:rPr>
                        <a:t></a:t>
                      </a:r>
                      <a:r>
                        <a:rPr lang="zh-TW" sz="1400" kern="150" dirty="0">
                          <a:effectLst/>
                          <a:latin typeface="微軟正黑體" panose="020B0604030504040204" pitchFamily="34" charset="-120"/>
                          <a:ea typeface="微軟正黑體" panose="020B0604030504040204" pitchFamily="34" charset="-120"/>
                        </a:rPr>
                        <a:t>使用人數</a:t>
                      </a:r>
                      <a:r>
                        <a:rPr lang="en-US" sz="1400" kern="150" dirty="0">
                          <a:effectLst/>
                          <a:latin typeface="微軟正黑體" panose="020B0604030504040204" pitchFamily="34" charset="-120"/>
                          <a:ea typeface="微軟正黑體" panose="020B0604030504040204" pitchFamily="34" charset="-120"/>
                        </a:rPr>
                        <a:t>______(</a:t>
                      </a:r>
                      <a:r>
                        <a:rPr lang="zh-TW" sz="1400" kern="150" dirty="0">
                          <a:effectLst/>
                          <a:latin typeface="微軟正黑體" panose="020B0604030504040204" pitchFamily="34" charset="-120"/>
                          <a:ea typeface="微軟正黑體" panose="020B0604030504040204" pitchFamily="34" charset="-120"/>
                        </a:rPr>
                        <a:t>數字</a:t>
                      </a:r>
                      <a:r>
                        <a:rPr lang="en-US" sz="1400" kern="150" dirty="0">
                          <a:effectLst/>
                          <a:latin typeface="微軟正黑體" panose="020B0604030504040204" pitchFamily="34" charset="-120"/>
                          <a:ea typeface="微軟正黑體" panose="020B0604030504040204" pitchFamily="34" charset="-120"/>
                        </a:rPr>
                        <a:t>)</a:t>
                      </a:r>
                      <a:endParaRPr lang="zh-TW" sz="1400" kern="150" dirty="0">
                        <a:effectLst/>
                        <a:latin typeface="微軟正黑體" panose="020B0604030504040204" pitchFamily="34" charset="-120"/>
                        <a:ea typeface="微軟正黑體" panose="020B0604030504040204" pitchFamily="34" charset="-120"/>
                      </a:endParaRPr>
                    </a:p>
                    <a:p>
                      <a:pPr marR="76200" algn="just">
                        <a:spcBef>
                          <a:spcPts val="600"/>
                        </a:spcBef>
                        <a:spcAft>
                          <a:spcPts val="0"/>
                        </a:spcAft>
                      </a:pPr>
                      <a:endParaRPr lang="en-US" sz="1400" kern="150" dirty="0">
                        <a:effectLst/>
                        <a:latin typeface="微軟正黑體" panose="020B0604030504040204" pitchFamily="34" charset="-120"/>
                        <a:ea typeface="微軟正黑體" panose="020B0604030504040204" pitchFamily="34" charset="-120"/>
                      </a:endParaRPr>
                    </a:p>
                    <a:p>
                      <a:pPr marR="76200" algn="just">
                        <a:spcBef>
                          <a:spcPts val="600"/>
                        </a:spcBef>
                        <a:spcAft>
                          <a:spcPts val="0"/>
                        </a:spcAft>
                      </a:pPr>
                      <a:r>
                        <a:rPr lang="en-US" sz="1400" kern="150" dirty="0">
                          <a:effectLst/>
                          <a:latin typeface="微軟正黑體" panose="020B0604030504040204" pitchFamily="34" charset="-120"/>
                          <a:ea typeface="微軟正黑體" panose="020B0604030504040204" pitchFamily="34" charset="-120"/>
                        </a:rPr>
                        <a:t>2.</a:t>
                      </a:r>
                      <a:r>
                        <a:rPr lang="zh-TW" sz="1400" kern="150" dirty="0">
                          <a:effectLst/>
                          <a:latin typeface="微軟正黑體" panose="020B0604030504040204" pitchFamily="34" charset="-120"/>
                          <a:ea typeface="微軟正黑體" panose="020B0604030504040204" pitchFamily="34" charset="-120"/>
                        </a:rPr>
                        <a:t>方案內容：</a:t>
                      </a:r>
                      <a:r>
                        <a:rPr lang="en-US" sz="1400" kern="100" dirty="0">
                          <a:effectLst/>
                          <a:latin typeface="微軟正黑體" panose="020B0604030504040204" pitchFamily="34" charset="-120"/>
                          <a:ea typeface="微軟正黑體" panose="020B0604030504040204" pitchFamily="34" charset="-120"/>
                        </a:rPr>
                        <a:t>(</a:t>
                      </a:r>
                      <a:r>
                        <a:rPr lang="zh-TW" sz="1400" kern="100" dirty="0">
                          <a:effectLst/>
                          <a:latin typeface="微軟正黑體" panose="020B0604030504040204" pitchFamily="34" charset="-120"/>
                          <a:ea typeface="微軟正黑體" panose="020B0604030504040204" pitchFamily="34" charset="-120"/>
                        </a:rPr>
                        <a:t>功能項目詳列說明</a:t>
                      </a:r>
                      <a:r>
                        <a:rPr lang="en-US" sz="1400" kern="100" dirty="0">
                          <a:effectLst/>
                          <a:latin typeface="微軟正黑體" panose="020B0604030504040204" pitchFamily="34" charset="-120"/>
                          <a:ea typeface="微軟正黑體" panose="020B0604030504040204" pitchFamily="34" charset="-120"/>
                        </a:rPr>
                        <a:t>)</a:t>
                      </a:r>
                      <a:endParaRPr lang="zh-TW" sz="1400" kern="150" dirty="0">
                        <a:effectLst/>
                        <a:latin typeface="微軟正黑體" panose="020B0604030504040204" pitchFamily="34" charset="-120"/>
                        <a:ea typeface="微軟正黑體" panose="020B0604030504040204" pitchFamily="34" charset="-120"/>
                      </a:endParaRPr>
                    </a:p>
                    <a:p>
                      <a:pPr marL="152400" marR="76200" algn="just">
                        <a:spcAft>
                          <a:spcPts val="0"/>
                        </a:spcAft>
                      </a:pPr>
                      <a:r>
                        <a:rPr lang="en-US" sz="1400" kern="150" dirty="0">
                          <a:effectLst/>
                          <a:latin typeface="微軟正黑體" panose="020B0604030504040204" pitchFamily="34" charset="-120"/>
                          <a:ea typeface="微軟正黑體" panose="020B0604030504040204" pitchFamily="34" charset="-120"/>
                        </a:rPr>
                        <a:t> </a:t>
                      </a:r>
                    </a:p>
                    <a:p>
                      <a:pPr marL="152400" marR="76200" algn="just">
                        <a:spcAft>
                          <a:spcPts val="0"/>
                        </a:spcAft>
                      </a:pPr>
                      <a:endParaRPr lang="zh-TW" sz="1400" kern="150" dirty="0">
                        <a:effectLst/>
                        <a:latin typeface="微軟正黑體" panose="020B0604030504040204" pitchFamily="34" charset="-120"/>
                        <a:ea typeface="微軟正黑體" panose="020B0604030504040204" pitchFamily="34" charset="-120"/>
                      </a:endParaRPr>
                    </a:p>
                    <a:p>
                      <a:pPr marR="76200" algn="just">
                        <a:spcBef>
                          <a:spcPts val="600"/>
                        </a:spcBef>
                        <a:spcAft>
                          <a:spcPts val="0"/>
                        </a:spcAft>
                      </a:pPr>
                      <a:r>
                        <a:rPr lang="en-US" sz="1400" kern="150" dirty="0">
                          <a:effectLst/>
                          <a:latin typeface="微軟正黑體" panose="020B0604030504040204" pitchFamily="34" charset="-120"/>
                          <a:ea typeface="微軟正黑體" panose="020B0604030504040204" pitchFamily="34" charset="-120"/>
                        </a:rPr>
                        <a:t>3.</a:t>
                      </a:r>
                      <a:r>
                        <a:rPr lang="zh-TW" sz="1400" kern="150" dirty="0">
                          <a:effectLst/>
                          <a:latin typeface="微軟正黑體" panose="020B0604030504040204" pitchFamily="34" charset="-120"/>
                          <a:ea typeface="微軟正黑體" panose="020B0604030504040204" pitchFamily="34" charset="-120"/>
                        </a:rPr>
                        <a:t>差異性說明：</a:t>
                      </a:r>
                      <a:r>
                        <a:rPr lang="en-US" sz="1400" kern="100" dirty="0">
                          <a:effectLst/>
                          <a:latin typeface="微軟正黑體" panose="020B0604030504040204" pitchFamily="34" charset="-120"/>
                          <a:ea typeface="微軟正黑體" panose="020B0604030504040204" pitchFamily="34" charset="-120"/>
                        </a:rPr>
                        <a:t>(</a:t>
                      </a:r>
                      <a:r>
                        <a:rPr lang="zh-TW" sz="1400" kern="100" dirty="0">
                          <a:effectLst/>
                          <a:latin typeface="微軟正黑體" panose="020B0604030504040204" pitchFamily="34" charset="-120"/>
                          <a:ea typeface="微軟正黑體" panose="020B0604030504040204" pitchFamily="34" charset="-120"/>
                        </a:rPr>
                        <a:t>依輔導對象所提之工具需求與原有市價販售方案之差異說明，說明其工具價值內容</a:t>
                      </a:r>
                      <a:r>
                        <a:rPr lang="en-US" sz="1400" kern="100" dirty="0">
                          <a:effectLst/>
                          <a:latin typeface="微軟正黑體" panose="020B0604030504040204" pitchFamily="34" charset="-120"/>
                          <a:ea typeface="微軟正黑體" panose="020B0604030504040204" pitchFamily="34" charset="-120"/>
                        </a:rPr>
                        <a:t>)</a:t>
                      </a:r>
                      <a:endParaRPr lang="zh-TW" sz="1400" kern="150" dirty="0">
                        <a:effectLst/>
                        <a:latin typeface="微軟正黑體" panose="020B0604030504040204" pitchFamily="34" charset="-120"/>
                        <a:ea typeface="微軟正黑體" panose="020B0604030504040204" pitchFamily="34" charset="-120"/>
                      </a:endParaRPr>
                    </a:p>
                    <a:p>
                      <a:pPr marL="152400" marR="76200" algn="just">
                        <a:spcAft>
                          <a:spcPts val="0"/>
                        </a:spcAft>
                      </a:pPr>
                      <a:r>
                        <a:rPr lang="en-US" sz="1400" kern="150" dirty="0">
                          <a:effectLst/>
                          <a:latin typeface="微軟正黑體" panose="020B0604030504040204" pitchFamily="34" charset="-120"/>
                          <a:ea typeface="微軟正黑體" panose="020B0604030504040204" pitchFamily="34" charset="-120"/>
                        </a:rPr>
                        <a:t> </a:t>
                      </a:r>
                    </a:p>
                    <a:p>
                      <a:pPr marL="152400" marR="76200" algn="just">
                        <a:spcAft>
                          <a:spcPts val="0"/>
                        </a:spcAft>
                      </a:pPr>
                      <a:endParaRPr lang="zh-TW" sz="1400" kern="150" dirty="0">
                        <a:effectLst/>
                        <a:latin typeface="微軟正黑體" panose="020B0604030504040204" pitchFamily="34" charset="-120"/>
                        <a:ea typeface="微軟正黑體" panose="020B0604030504040204" pitchFamily="34" charset="-120"/>
                      </a:endParaRPr>
                    </a:p>
                    <a:p>
                      <a:pPr marR="76200" algn="just">
                        <a:spcBef>
                          <a:spcPts val="600"/>
                        </a:spcBef>
                        <a:spcAft>
                          <a:spcPts val="0"/>
                        </a:spcAft>
                      </a:pPr>
                      <a:r>
                        <a:rPr lang="en-US" sz="1400" kern="150" dirty="0">
                          <a:effectLst/>
                          <a:latin typeface="微軟正黑體" panose="020B0604030504040204" pitchFamily="34" charset="-120"/>
                          <a:ea typeface="微軟正黑體" panose="020B0604030504040204" pitchFamily="34" charset="-120"/>
                        </a:rPr>
                        <a:t>4.</a:t>
                      </a:r>
                      <a:r>
                        <a:rPr lang="zh-TW" sz="1400" kern="150" dirty="0">
                          <a:effectLst/>
                          <a:latin typeface="微軟正黑體" panose="020B0604030504040204" pitchFamily="34" charset="-120"/>
                          <a:ea typeface="微軟正黑體" panose="020B0604030504040204" pitchFamily="34" charset="-120"/>
                        </a:rPr>
                        <a:t>續約方案：</a:t>
                      </a:r>
                      <a:r>
                        <a:rPr lang="zh-TW" sz="1400" kern="100" dirty="0">
                          <a:effectLst/>
                          <a:latin typeface="微軟正黑體" panose="020B0604030504040204" pitchFamily="34" charset="-120"/>
                          <a:ea typeface="微軟正黑體" panose="020B0604030504040204" pitchFamily="34" charset="-120"/>
                        </a:rPr>
                        <a:t>（例如續約優惠價格與期程、加購優惠等，並說明輔導內容提高企業續約使用率，字數</a:t>
                      </a:r>
                      <a:r>
                        <a:rPr lang="en-US" sz="1400" kern="100" dirty="0">
                          <a:effectLst/>
                          <a:latin typeface="微軟正黑體" panose="020B0604030504040204" pitchFamily="34" charset="-120"/>
                          <a:ea typeface="微軟正黑體" panose="020B0604030504040204" pitchFamily="34" charset="-120"/>
                        </a:rPr>
                        <a:t>100</a:t>
                      </a:r>
                      <a:r>
                        <a:rPr lang="zh-TW" sz="1400" kern="100" dirty="0">
                          <a:effectLst/>
                          <a:latin typeface="微軟正黑體" panose="020B0604030504040204" pitchFamily="34" charset="-120"/>
                          <a:ea typeface="微軟正黑體" panose="020B0604030504040204" pitchFamily="34" charset="-120"/>
                        </a:rPr>
                        <a:t>以內）</a:t>
                      </a:r>
                      <a:endParaRPr lang="zh-TW" sz="1400" kern="150" dirty="0">
                        <a:effectLst/>
                        <a:latin typeface="微軟正黑體" panose="020B0604030504040204" pitchFamily="34" charset="-120"/>
                        <a:ea typeface="微軟正黑體" panose="020B0604030504040204" pitchFamily="34" charset="-120"/>
                      </a:endParaRPr>
                    </a:p>
                    <a:p>
                      <a:pPr marL="152400" marR="76200" algn="just">
                        <a:spcAft>
                          <a:spcPts val="900"/>
                        </a:spcAft>
                      </a:pPr>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tc>
                <a:extLst>
                  <a:ext uri="{0D108BD9-81ED-4DB2-BD59-A6C34878D82A}">
                    <a16:rowId xmlns:a16="http://schemas.microsoft.com/office/drawing/2014/main" val="2584510412"/>
                  </a:ext>
                </a:extLst>
              </a:tr>
            </a:tbl>
          </a:graphicData>
        </a:graphic>
      </p:graphicFrame>
      <p:sp>
        <p:nvSpPr>
          <p:cNvPr id="4" name="文字方塊 3">
            <a:extLst>
              <a:ext uri="{FF2B5EF4-FFF2-40B4-BE49-F238E27FC236}">
                <a16:creationId xmlns:a16="http://schemas.microsoft.com/office/drawing/2014/main" id="{F5EBC156-BF28-4960-B895-F0F22F5B55FC}"/>
              </a:ext>
            </a:extLst>
          </p:cNvPr>
          <p:cNvSpPr txBox="1"/>
          <p:nvPr/>
        </p:nvSpPr>
        <p:spPr>
          <a:xfrm>
            <a:off x="230983" y="6354375"/>
            <a:ext cx="3159917" cy="284550"/>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sz="1200" b="0" i="0" u="none" strike="noStrike" kern="1200" cap="none" spc="0" baseline="0" dirty="0">
                <a:solidFill>
                  <a:srgbClr val="000000"/>
                </a:solidFill>
                <a:uFillTx/>
                <a:latin typeface="微軟正黑體" pitchFamily="34"/>
                <a:ea typeface="微軟正黑體" pitchFamily="34"/>
              </a:rPr>
              <a:t>備註：請</a:t>
            </a:r>
            <a:r>
              <a:rPr lang="zh-TW" altLang="en-US" sz="1200" dirty="0">
                <a:solidFill>
                  <a:srgbClr val="000000"/>
                </a:solidFill>
                <a:latin typeface="微軟正黑體" pitchFamily="34"/>
                <a:ea typeface="微軟正黑體" pitchFamily="34"/>
              </a:rPr>
              <a:t>提案單位</a:t>
            </a:r>
            <a:r>
              <a:rPr lang="zh-TW" sz="1200" b="0" i="0" u="none" strike="noStrike" kern="1200" cap="none" spc="0" baseline="0" dirty="0">
                <a:solidFill>
                  <a:srgbClr val="000000"/>
                </a:solidFill>
                <a:uFillTx/>
                <a:latin typeface="微軟正黑體" pitchFamily="34"/>
                <a:ea typeface="微軟正黑體" pitchFamily="34"/>
              </a:rPr>
              <a:t>自行依簡報需要增減內容</a:t>
            </a:r>
          </a:p>
        </p:txBody>
      </p:sp>
    </p:spTree>
    <p:extLst>
      <p:ext uri="{BB962C8B-B14F-4D97-AF65-F5344CB8AC3E}">
        <p14:creationId xmlns:p14="http://schemas.microsoft.com/office/powerpoint/2010/main" val="1693120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字方塊 8">
            <a:extLst>
              <a:ext uri="{FF2B5EF4-FFF2-40B4-BE49-F238E27FC236}">
                <a16:creationId xmlns:a16="http://schemas.microsoft.com/office/drawing/2014/main" id="{F27E2333-1988-468F-A91E-C28CD0CB0DB1}"/>
              </a:ext>
            </a:extLst>
          </p:cNvPr>
          <p:cNvSpPr txBox="1"/>
          <p:nvPr/>
        </p:nvSpPr>
        <p:spPr>
          <a:xfrm>
            <a:off x="385894" y="246525"/>
            <a:ext cx="10670796" cy="458652"/>
          </a:xfrm>
          <a:prstGeom prst="rect">
            <a:avLst/>
          </a:prstGeom>
          <a:noFill/>
        </p:spPr>
        <p:txBody>
          <a:bodyPr wrap="square">
            <a:spAutoFit/>
          </a:bodyPr>
          <a:lstStyle/>
          <a:p>
            <a:pPr marL="285750" indent="-285750">
              <a:lnSpc>
                <a:spcPct val="150000"/>
              </a:lnSpc>
              <a:buFont typeface="Wingdings" panose="05000000000000000000" pitchFamily="2" charset="2"/>
              <a:buChar char="n"/>
            </a:pPr>
            <a:r>
              <a:rPr lang="zh-TW" altLang="en-US" b="1" dirty="0">
                <a:latin typeface="微軟正黑體" panose="020B0604030504040204" pitchFamily="34" charset="-120"/>
                <a:ea typeface="微軟正黑體" panose="020B0604030504040204" pitchFamily="34" charset="-120"/>
              </a:rPr>
              <a:t>雲端服務內容</a:t>
            </a:r>
            <a:r>
              <a:rPr lang="zh-TW" altLang="en-US" b="1" dirty="0">
                <a:latin typeface="新細明體" panose="02020500000000000000" pitchFamily="18" charset="-120"/>
                <a:ea typeface="新細明體" panose="02020500000000000000" pitchFamily="18" charset="-120"/>
              </a:rPr>
              <a:t>：</a:t>
            </a:r>
            <a:r>
              <a:rPr lang="zh-TW" altLang="en-US" b="1" dirty="0">
                <a:latin typeface="微軟正黑體" panose="020B0604030504040204" pitchFamily="34" charset="-120"/>
                <a:ea typeface="微軟正黑體" panose="020B0604030504040204" pitchFamily="34" charset="-120"/>
              </a:rPr>
              <a:t> </a:t>
            </a:r>
            <a:endParaRPr lang="en-US" altLang="zh-TW" b="1" dirty="0">
              <a:latin typeface="微軟正黑體" panose="020B0604030504040204" pitchFamily="34" charset="-120"/>
              <a:ea typeface="微軟正黑體" panose="020B0604030504040204" pitchFamily="34" charset="-120"/>
            </a:endParaRPr>
          </a:p>
        </p:txBody>
      </p:sp>
      <p:graphicFrame>
        <p:nvGraphicFramePr>
          <p:cNvPr id="3" name="表格 2">
            <a:extLst>
              <a:ext uri="{FF2B5EF4-FFF2-40B4-BE49-F238E27FC236}">
                <a16:creationId xmlns:a16="http://schemas.microsoft.com/office/drawing/2014/main" id="{5D09D7C7-EB24-4B4A-A8C6-784E5E129E55}"/>
              </a:ext>
            </a:extLst>
          </p:cNvPr>
          <p:cNvGraphicFramePr>
            <a:graphicFrameLocks noGrp="1"/>
          </p:cNvGraphicFramePr>
          <p:nvPr>
            <p:extLst>
              <p:ext uri="{D42A27DB-BD31-4B8C-83A1-F6EECF244321}">
                <p14:modId xmlns:p14="http://schemas.microsoft.com/office/powerpoint/2010/main" val="1333433505"/>
              </p:ext>
            </p:extLst>
          </p:nvPr>
        </p:nvGraphicFramePr>
        <p:xfrm>
          <a:off x="524957" y="784387"/>
          <a:ext cx="11102184" cy="5591082"/>
        </p:xfrm>
        <a:graphic>
          <a:graphicData uri="http://schemas.openxmlformats.org/drawingml/2006/table">
            <a:tbl>
              <a:tblPr>
                <a:tableStyleId>{22838BEF-8BB2-4498-84A7-C5851F593DF1}</a:tableStyleId>
              </a:tblPr>
              <a:tblGrid>
                <a:gridCol w="1664570">
                  <a:extLst>
                    <a:ext uri="{9D8B030D-6E8A-4147-A177-3AD203B41FA5}">
                      <a16:colId xmlns:a16="http://schemas.microsoft.com/office/drawing/2014/main" val="2299173237"/>
                    </a:ext>
                  </a:extLst>
                </a:gridCol>
                <a:gridCol w="9437614">
                  <a:extLst>
                    <a:ext uri="{9D8B030D-6E8A-4147-A177-3AD203B41FA5}">
                      <a16:colId xmlns:a16="http://schemas.microsoft.com/office/drawing/2014/main" val="3188165225"/>
                    </a:ext>
                  </a:extLst>
                </a:gridCol>
              </a:tblGrid>
              <a:tr h="2946942">
                <a:tc>
                  <a:txBody>
                    <a:bodyPr/>
                    <a:lstStyle/>
                    <a:p>
                      <a:pPr algn="ctr"/>
                      <a:r>
                        <a:rPr lang="zh-TW" sz="1400" b="1" kern="150" dirty="0">
                          <a:effectLst/>
                          <a:latin typeface="微軟正黑體" panose="020B0604030504040204" pitchFamily="34" charset="-120"/>
                          <a:ea typeface="微軟正黑體" panose="020B0604030504040204" pitchFamily="34" charset="-120"/>
                        </a:rPr>
                        <a:t>雲平台架構（</a:t>
                      </a:r>
                      <a:r>
                        <a:rPr lang="en-US" sz="1400" b="1" kern="150" dirty="0">
                          <a:effectLst/>
                          <a:latin typeface="微軟正黑體" panose="020B0604030504040204" pitchFamily="34" charset="-120"/>
                          <a:ea typeface="微軟正黑體" panose="020B0604030504040204" pitchFamily="34" charset="-120"/>
                        </a:rPr>
                        <a:t>SaaS/PaaS</a:t>
                      </a:r>
                      <a:r>
                        <a:rPr lang="zh-TW" sz="1400" b="1" kern="150" dirty="0">
                          <a:effectLst/>
                          <a:latin typeface="微軟正黑體" panose="020B0604030504040204" pitchFamily="34" charset="-120"/>
                          <a:ea typeface="微軟正黑體" panose="020B0604030504040204" pitchFamily="34" charset="-120"/>
                        </a:rPr>
                        <a:t>）</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solidFill>
                      <a:schemeClr val="accent5">
                        <a:lumMod val="40000"/>
                        <a:lumOff val="60000"/>
                      </a:schemeClr>
                    </a:solidFill>
                  </a:tcPr>
                </a:tc>
                <a:tc>
                  <a:txBody>
                    <a:bodyPr/>
                    <a:lstStyle/>
                    <a:p>
                      <a:pPr marR="76200" algn="just"/>
                      <a:r>
                        <a:rPr lang="en-US" sz="1400" kern="150" dirty="0">
                          <a:effectLst/>
                          <a:latin typeface="微軟正黑體" panose="020B0604030504040204" pitchFamily="34" charset="-120"/>
                          <a:ea typeface="微軟正黑體" panose="020B0604030504040204" pitchFamily="34" charset="-120"/>
                        </a:rPr>
                        <a:t>(</a:t>
                      </a:r>
                      <a:r>
                        <a:rPr lang="zh-TW" sz="1400" kern="150" dirty="0">
                          <a:effectLst/>
                          <a:latin typeface="微軟正黑體" panose="020B0604030504040204" pitchFamily="34" charset="-120"/>
                          <a:ea typeface="微軟正黑體" panose="020B0604030504040204" pitchFamily="34" charset="-120"/>
                        </a:rPr>
                        <a:t>一</a:t>
                      </a:r>
                      <a:r>
                        <a:rPr lang="en-US" sz="1400" kern="150" dirty="0">
                          <a:effectLst/>
                          <a:latin typeface="微軟正黑體" panose="020B0604030504040204" pitchFamily="34" charset="-120"/>
                          <a:ea typeface="微軟正黑體" panose="020B0604030504040204" pitchFamily="34" charset="-120"/>
                        </a:rPr>
                        <a:t>) 100%</a:t>
                      </a:r>
                      <a:r>
                        <a:rPr lang="zh-TW" sz="1400" kern="150" dirty="0">
                          <a:effectLst/>
                          <a:latin typeface="微軟正黑體" panose="020B0604030504040204" pitchFamily="34" charset="-120"/>
                          <a:ea typeface="微軟正黑體" panose="020B0604030504040204" pitchFamily="34" charset="-120"/>
                        </a:rPr>
                        <a:t>採用公有雲</a:t>
                      </a:r>
                      <a:r>
                        <a:rPr lang="en-US" sz="1400" kern="150" dirty="0">
                          <a:effectLst/>
                          <a:latin typeface="微軟正黑體" panose="020B0604030504040204" pitchFamily="34" charset="-120"/>
                          <a:ea typeface="微軟正黑體" panose="020B0604030504040204" pitchFamily="34" charset="-120"/>
                        </a:rPr>
                        <a:t>(</a:t>
                      </a:r>
                      <a:r>
                        <a:rPr lang="zh-TW" sz="1400" kern="150" dirty="0">
                          <a:effectLst/>
                          <a:latin typeface="微軟正黑體" panose="020B0604030504040204" pitchFamily="34" charset="-120"/>
                          <a:ea typeface="微軟正黑體" panose="020B0604030504040204" pitchFamily="34" charset="-120"/>
                        </a:rPr>
                        <a:t>勾選至少一項，可複選</a:t>
                      </a:r>
                      <a:r>
                        <a:rPr lang="en-US" sz="1400" kern="150" dirty="0">
                          <a:effectLst/>
                          <a:latin typeface="微軟正黑體" panose="020B0604030504040204" pitchFamily="34" charset="-120"/>
                          <a:ea typeface="微軟正黑體" panose="020B0604030504040204" pitchFamily="34" charset="-120"/>
                        </a:rPr>
                        <a:t>)</a:t>
                      </a:r>
                      <a:r>
                        <a:rPr lang="zh-TW" sz="1400" kern="150" dirty="0">
                          <a:effectLst/>
                          <a:latin typeface="微軟正黑體" panose="020B0604030504040204" pitchFamily="34" charset="-120"/>
                          <a:ea typeface="微軟正黑體" panose="020B0604030504040204" pitchFamily="34" charset="-120"/>
                        </a:rPr>
                        <a:t>：</a:t>
                      </a:r>
                    </a:p>
                    <a:p>
                      <a:pPr marL="304800" marR="76200" algn="just">
                        <a:spcAft>
                          <a:spcPts val="0"/>
                        </a:spcAft>
                      </a:pPr>
                      <a:r>
                        <a:rPr lang="en-US" sz="1400" kern="150" dirty="0">
                          <a:effectLst/>
                          <a:latin typeface="微軟正黑體" panose="020B0604030504040204" pitchFamily="34" charset="-120"/>
                          <a:ea typeface="微軟正黑體" panose="020B0604030504040204" pitchFamily="34" charset="-120"/>
                        </a:rPr>
                        <a:t> </a:t>
                      </a:r>
                      <a:r>
                        <a:rPr lang="en-US" altLang="zh-TW" sz="1400" kern="150" dirty="0">
                          <a:effectLst/>
                          <a:latin typeface="新細明體" panose="02020500000000000000" pitchFamily="18" charset="-120"/>
                          <a:ea typeface="+mn-ea"/>
                        </a:rPr>
                        <a:t>□ </a:t>
                      </a:r>
                      <a:r>
                        <a:rPr lang="en-US" sz="1400" kern="150" dirty="0">
                          <a:effectLst/>
                          <a:latin typeface="微軟正黑體" panose="020B0604030504040204" pitchFamily="34" charset="-120"/>
                          <a:ea typeface="微軟正黑體" panose="020B0604030504040204" pitchFamily="34" charset="-120"/>
                        </a:rPr>
                        <a:t>AZURE        </a:t>
                      </a:r>
                      <a:r>
                        <a:rPr lang="en-US" altLang="zh-TW" sz="1400" kern="150" dirty="0">
                          <a:effectLst/>
                          <a:latin typeface="新細明體" panose="02020500000000000000" pitchFamily="18" charset="-120"/>
                          <a:ea typeface="+mn-ea"/>
                        </a:rPr>
                        <a:t>□ </a:t>
                      </a:r>
                      <a:r>
                        <a:rPr lang="en-US" sz="1400" kern="150" dirty="0">
                          <a:effectLst/>
                          <a:latin typeface="微軟正黑體" panose="020B0604030504040204" pitchFamily="34" charset="-120"/>
                          <a:ea typeface="微軟正黑體" panose="020B0604030504040204" pitchFamily="34" charset="-120"/>
                        </a:rPr>
                        <a:t>AWS        </a:t>
                      </a:r>
                      <a:r>
                        <a:rPr lang="en-US" altLang="zh-TW" sz="1400" kern="150" dirty="0">
                          <a:effectLst/>
                          <a:latin typeface="新細明體" panose="02020500000000000000" pitchFamily="18" charset="-120"/>
                          <a:ea typeface="+mn-ea"/>
                        </a:rPr>
                        <a:t>□ </a:t>
                      </a:r>
                      <a:r>
                        <a:rPr lang="en-US" sz="1400" kern="150" dirty="0">
                          <a:effectLst/>
                          <a:latin typeface="微軟正黑體" panose="020B0604030504040204" pitchFamily="34" charset="-120"/>
                          <a:ea typeface="微軟正黑體" panose="020B0604030504040204" pitchFamily="34" charset="-120"/>
                        </a:rPr>
                        <a:t>Google Cloud         </a:t>
                      </a:r>
                      <a:r>
                        <a:rPr lang="en-US" altLang="zh-TW" sz="1400" kern="150" dirty="0">
                          <a:effectLst/>
                          <a:latin typeface="新細明體" panose="02020500000000000000" pitchFamily="18" charset="-120"/>
                          <a:ea typeface="+mn-ea"/>
                        </a:rPr>
                        <a:t>□</a:t>
                      </a:r>
                      <a:r>
                        <a:rPr lang="en-US" sz="1400" kern="150" dirty="0">
                          <a:effectLst/>
                          <a:latin typeface="微軟正黑體" panose="020B0604030504040204" pitchFamily="34" charset="-120"/>
                          <a:ea typeface="微軟正黑體" panose="020B0604030504040204" pitchFamily="34" charset="-120"/>
                        </a:rPr>
                        <a:t> </a:t>
                      </a:r>
                      <a:r>
                        <a:rPr lang="en-US" sz="1400" kern="150" dirty="0" err="1">
                          <a:effectLst/>
                          <a:latin typeface="微軟正黑體" panose="020B0604030504040204" pitchFamily="34" charset="-120"/>
                          <a:ea typeface="微軟正黑體" panose="020B0604030504040204" pitchFamily="34" charset="-120"/>
                        </a:rPr>
                        <a:t>hicloud</a:t>
                      </a:r>
                      <a:r>
                        <a:rPr lang="en-US" sz="1400" kern="150" dirty="0">
                          <a:effectLst/>
                          <a:latin typeface="微軟正黑體" panose="020B0604030504040204" pitchFamily="34" charset="-120"/>
                          <a:ea typeface="微軟正黑體" panose="020B0604030504040204" pitchFamily="34" charset="-120"/>
                        </a:rPr>
                        <a:t>          </a:t>
                      </a:r>
                      <a:r>
                        <a:rPr lang="en-US" altLang="zh-TW" sz="1400" kern="150" dirty="0">
                          <a:effectLst/>
                          <a:latin typeface="新細明體" panose="02020500000000000000" pitchFamily="18" charset="-120"/>
                          <a:ea typeface="+mn-ea"/>
                        </a:rPr>
                        <a:t>□ </a:t>
                      </a:r>
                      <a:r>
                        <a:rPr lang="zh-TW" sz="1400" kern="150" dirty="0">
                          <a:effectLst/>
                          <a:latin typeface="微軟正黑體" panose="020B0604030504040204" pitchFamily="34" charset="-120"/>
                          <a:ea typeface="微軟正黑體" panose="020B0604030504040204" pitchFamily="34" charset="-120"/>
                        </a:rPr>
                        <a:t>其他</a:t>
                      </a:r>
                      <a:r>
                        <a:rPr lang="zh-TW" altLang="en-US" sz="1400" kern="150" dirty="0">
                          <a:effectLst/>
                          <a:latin typeface="微軟正黑體" panose="020B0604030504040204" pitchFamily="34" charset="-120"/>
                          <a:ea typeface="微軟正黑體" panose="020B0604030504040204" pitchFamily="34" charset="-120"/>
                        </a:rPr>
                        <a:t>：</a:t>
                      </a:r>
                      <a:r>
                        <a:rPr lang="en-US" altLang="zh-TW" sz="1400" kern="150" dirty="0">
                          <a:effectLst/>
                          <a:latin typeface="微軟正黑體" panose="020B0604030504040204" pitchFamily="34" charset="-120"/>
                          <a:ea typeface="微軟正黑體" panose="020B0604030504040204" pitchFamily="34" charset="-120"/>
                        </a:rPr>
                        <a:t>________________________</a:t>
                      </a:r>
                      <a:endParaRPr lang="zh-TW" sz="1400" kern="150" dirty="0">
                        <a:effectLst/>
                        <a:latin typeface="微軟正黑體" panose="020B0604030504040204" pitchFamily="34" charset="-120"/>
                        <a:ea typeface="微軟正黑體" panose="020B0604030504040204" pitchFamily="34" charset="-120"/>
                      </a:endParaRPr>
                    </a:p>
                    <a:p>
                      <a:pPr marR="76200" algn="just">
                        <a:spcBef>
                          <a:spcPts val="600"/>
                        </a:spcBef>
                        <a:spcAft>
                          <a:spcPts val="0"/>
                        </a:spcAft>
                      </a:pPr>
                      <a:r>
                        <a:rPr lang="en-US" sz="1400" kern="150" dirty="0">
                          <a:effectLst/>
                          <a:latin typeface="微軟正黑體" panose="020B0604030504040204" pitchFamily="34" charset="-120"/>
                          <a:ea typeface="微軟正黑體" panose="020B0604030504040204" pitchFamily="34" charset="-120"/>
                        </a:rPr>
                        <a:t>(</a:t>
                      </a:r>
                      <a:r>
                        <a:rPr lang="zh-TW" sz="1400" kern="150" dirty="0">
                          <a:effectLst/>
                          <a:latin typeface="微軟正黑體" panose="020B0604030504040204" pitchFamily="34" charset="-120"/>
                          <a:ea typeface="微軟正黑體" panose="020B0604030504040204" pitchFamily="34" charset="-120"/>
                        </a:rPr>
                        <a:t>二</a:t>
                      </a:r>
                      <a:r>
                        <a:rPr lang="en-US" sz="1400" kern="150" dirty="0">
                          <a:effectLst/>
                          <a:latin typeface="微軟正黑體" panose="020B0604030504040204" pitchFamily="34" charset="-120"/>
                          <a:ea typeface="微軟正黑體" panose="020B0604030504040204" pitchFamily="34" charset="-120"/>
                        </a:rPr>
                        <a:t>) </a:t>
                      </a:r>
                      <a:r>
                        <a:rPr lang="zh-TW" sz="1400" kern="150" dirty="0">
                          <a:effectLst/>
                          <a:latin typeface="微軟正黑體" panose="020B0604030504040204" pitchFamily="34" charset="-120"/>
                          <a:ea typeface="微軟正黑體" panose="020B0604030504040204" pitchFamily="34" charset="-120"/>
                        </a:rPr>
                        <a:t>採用混合雲</a:t>
                      </a:r>
                      <a:r>
                        <a:rPr lang="en-US" sz="1400" kern="150" dirty="0">
                          <a:effectLst/>
                          <a:latin typeface="微軟正黑體" panose="020B0604030504040204" pitchFamily="34" charset="-120"/>
                          <a:ea typeface="微軟正黑體" panose="020B0604030504040204" pitchFamily="34" charset="-120"/>
                        </a:rPr>
                        <a:t>(</a:t>
                      </a:r>
                      <a:r>
                        <a:rPr lang="zh-TW" sz="1400" kern="150" dirty="0">
                          <a:effectLst/>
                          <a:latin typeface="微軟正黑體" panose="020B0604030504040204" pitchFamily="34" charset="-120"/>
                          <a:ea typeface="微軟正黑體" panose="020B0604030504040204" pitchFamily="34" charset="-120"/>
                        </a:rPr>
                        <a:t>公有雲</a:t>
                      </a:r>
                      <a:r>
                        <a:rPr lang="en-US" sz="1400" kern="150" dirty="0">
                          <a:effectLst/>
                          <a:latin typeface="微軟正黑體" panose="020B0604030504040204" pitchFamily="34" charset="-120"/>
                          <a:ea typeface="微軟正黑體" panose="020B0604030504040204" pitchFamily="34" charset="-120"/>
                        </a:rPr>
                        <a:t>+</a:t>
                      </a:r>
                      <a:r>
                        <a:rPr lang="zh-TW" sz="1400" kern="150" dirty="0">
                          <a:effectLst/>
                          <a:latin typeface="微軟正黑體" panose="020B0604030504040204" pitchFamily="34" charset="-120"/>
                          <a:ea typeface="微軟正黑體" panose="020B0604030504040204" pitchFamily="34" charset="-120"/>
                        </a:rPr>
                        <a:t>私有雲</a:t>
                      </a:r>
                      <a:r>
                        <a:rPr lang="en-US" sz="1400" kern="150" dirty="0">
                          <a:effectLst/>
                          <a:latin typeface="微軟正黑體" panose="020B0604030504040204" pitchFamily="34" charset="-120"/>
                          <a:ea typeface="微軟正黑體" panose="020B0604030504040204" pitchFamily="34" charset="-120"/>
                        </a:rPr>
                        <a:t>)</a:t>
                      </a:r>
                      <a:r>
                        <a:rPr lang="zh-TW" sz="1400" kern="150" dirty="0">
                          <a:effectLst/>
                          <a:latin typeface="微軟正黑體" panose="020B0604030504040204" pitchFamily="34" charset="-120"/>
                          <a:ea typeface="微軟正黑體" panose="020B0604030504040204" pitchFamily="34" charset="-120"/>
                        </a:rPr>
                        <a:t>：</a:t>
                      </a:r>
                      <a:r>
                        <a:rPr lang="zh-TW" sz="1200" kern="150" dirty="0">
                          <a:effectLst/>
                          <a:highlight>
                            <a:srgbClr val="FFFF00"/>
                          </a:highlight>
                          <a:latin typeface="微軟正黑體" panose="020B0604030504040204" pitchFamily="34" charset="-120"/>
                          <a:ea typeface="微軟正黑體" panose="020B0604030504040204" pitchFamily="34" charset="-120"/>
                        </a:rPr>
                        <a:t>提醒：核心服務之資料運算、儲存等應全部放置於公有雲</a:t>
                      </a:r>
                    </a:p>
                    <a:p>
                      <a:pPr marL="152400" marR="76200" indent="152400" algn="just">
                        <a:spcAft>
                          <a:spcPts val="0"/>
                        </a:spcAft>
                      </a:pPr>
                      <a:r>
                        <a:rPr lang="en-US" sz="1400" kern="150" dirty="0">
                          <a:effectLst/>
                          <a:latin typeface="微軟正黑體" panose="020B0604030504040204" pitchFamily="34" charset="-120"/>
                          <a:ea typeface="微軟正黑體" panose="020B0604030504040204" pitchFamily="34" charset="-120"/>
                        </a:rPr>
                        <a:t>1. </a:t>
                      </a:r>
                      <a:r>
                        <a:rPr lang="zh-TW" sz="1400" kern="150" dirty="0">
                          <a:effectLst/>
                          <a:latin typeface="微軟正黑體" panose="020B0604030504040204" pitchFamily="34" charset="-120"/>
                          <a:ea typeface="微軟正黑體" panose="020B0604030504040204" pitchFamily="34" charset="-120"/>
                        </a:rPr>
                        <a:t>公有雲</a:t>
                      </a:r>
                    </a:p>
                    <a:p>
                      <a:pPr marL="152400" marR="76200" indent="304800" algn="just">
                        <a:spcAft>
                          <a:spcPts val="0"/>
                        </a:spcAft>
                      </a:pPr>
                      <a:r>
                        <a:rPr lang="en-US" sz="1400" kern="150" dirty="0">
                          <a:effectLst/>
                          <a:latin typeface="微軟正黑體" panose="020B0604030504040204" pitchFamily="34" charset="-120"/>
                          <a:ea typeface="微軟正黑體" panose="020B0604030504040204" pitchFamily="34" charset="-120"/>
                        </a:rPr>
                        <a:t>(1) </a:t>
                      </a:r>
                      <a:r>
                        <a:rPr lang="zh-TW" sz="1400" kern="150" dirty="0">
                          <a:effectLst/>
                          <a:latin typeface="微軟正黑體" panose="020B0604030504040204" pitchFamily="34" charset="-120"/>
                          <a:ea typeface="微軟正黑體" panose="020B0604030504040204" pitchFamily="34" charset="-120"/>
                        </a:rPr>
                        <a:t>用途：</a:t>
                      </a:r>
                      <a:r>
                        <a:rPr lang="en-US" altLang="zh-TW" sz="1400" kern="150" dirty="0">
                          <a:effectLst/>
                          <a:latin typeface="新細明體" panose="02020500000000000000" pitchFamily="18" charset="-120"/>
                          <a:ea typeface="+mn-ea"/>
                        </a:rPr>
                        <a:t>□</a:t>
                      </a:r>
                      <a:r>
                        <a:rPr lang="zh-TW" sz="1400" kern="150" dirty="0">
                          <a:effectLst/>
                          <a:latin typeface="微軟正黑體" panose="020B0604030504040204" pitchFamily="34" charset="-120"/>
                          <a:ea typeface="微軟正黑體" panose="020B0604030504040204" pitchFamily="34" charset="-120"/>
                        </a:rPr>
                        <a:t> 儲存</a:t>
                      </a:r>
                      <a:r>
                        <a:rPr lang="en-US" sz="1400" kern="150" dirty="0">
                          <a:effectLst/>
                          <a:latin typeface="微軟正黑體" panose="020B0604030504040204" pitchFamily="34" charset="-120"/>
                          <a:ea typeface="微軟正黑體" panose="020B0604030504040204" pitchFamily="34" charset="-120"/>
                        </a:rPr>
                        <a:t>         </a:t>
                      </a:r>
                      <a:r>
                        <a:rPr lang="en-US" altLang="zh-TW" sz="1400" kern="150" dirty="0">
                          <a:effectLst/>
                          <a:latin typeface="新細明體" panose="02020500000000000000" pitchFamily="18" charset="-120"/>
                          <a:ea typeface="+mn-ea"/>
                        </a:rPr>
                        <a:t>□</a:t>
                      </a:r>
                      <a:r>
                        <a:rPr lang="zh-TW" sz="1400" kern="150" dirty="0">
                          <a:effectLst/>
                          <a:latin typeface="微軟正黑體" panose="020B0604030504040204" pitchFamily="34" charset="-120"/>
                          <a:ea typeface="微軟正黑體" panose="020B0604030504040204" pitchFamily="34" charset="-120"/>
                        </a:rPr>
                        <a:t> 運算</a:t>
                      </a:r>
                      <a:r>
                        <a:rPr lang="en-US" sz="1400" kern="150" dirty="0">
                          <a:effectLst/>
                          <a:latin typeface="微軟正黑體" panose="020B0604030504040204" pitchFamily="34" charset="-120"/>
                          <a:ea typeface="微軟正黑體" panose="020B0604030504040204" pitchFamily="34" charset="-120"/>
                        </a:rPr>
                        <a:t>      </a:t>
                      </a:r>
                      <a:r>
                        <a:rPr lang="en-US" altLang="zh-TW" sz="1400" kern="150" dirty="0">
                          <a:effectLst/>
                          <a:latin typeface="新細明體" panose="02020500000000000000" pitchFamily="18" charset="-120"/>
                          <a:ea typeface="+mn-ea"/>
                        </a:rPr>
                        <a:t>□</a:t>
                      </a:r>
                      <a:r>
                        <a:rPr lang="zh-TW" sz="1400" kern="150" dirty="0">
                          <a:effectLst/>
                          <a:latin typeface="微軟正黑體" panose="020B0604030504040204" pitchFamily="34" charset="-120"/>
                          <a:ea typeface="微軟正黑體" panose="020B0604030504040204" pitchFamily="34" charset="-120"/>
                        </a:rPr>
                        <a:t> 其他</a:t>
                      </a:r>
                      <a:r>
                        <a:rPr lang="zh-TW" altLang="en-US" sz="1400" kern="150" dirty="0">
                          <a:effectLst/>
                          <a:latin typeface="微軟正黑體" panose="020B0604030504040204" pitchFamily="34" charset="-120"/>
                          <a:ea typeface="微軟正黑體" panose="020B0604030504040204" pitchFamily="34" charset="-120"/>
                        </a:rPr>
                        <a:t>：</a:t>
                      </a:r>
                      <a:endParaRPr lang="zh-TW" sz="1400" kern="150" dirty="0">
                        <a:effectLst/>
                        <a:latin typeface="微軟正黑體" panose="020B0604030504040204" pitchFamily="34" charset="-120"/>
                        <a:ea typeface="微軟正黑體" panose="020B0604030504040204" pitchFamily="34" charset="-120"/>
                      </a:endParaRPr>
                    </a:p>
                    <a:p>
                      <a:pPr marL="152400" marR="76200" indent="304800" algn="just">
                        <a:spcAft>
                          <a:spcPts val="0"/>
                        </a:spcAft>
                      </a:pPr>
                      <a:r>
                        <a:rPr lang="en-US" sz="1400" kern="150" dirty="0">
                          <a:effectLst/>
                          <a:latin typeface="微軟正黑體" panose="020B0604030504040204" pitchFamily="34" charset="-120"/>
                          <a:ea typeface="微軟正黑體" panose="020B0604030504040204" pitchFamily="34" charset="-120"/>
                        </a:rPr>
                        <a:t>(2) </a:t>
                      </a:r>
                      <a:r>
                        <a:rPr lang="zh-TW" sz="1400" kern="150" dirty="0">
                          <a:effectLst/>
                          <a:latin typeface="微軟正黑體" panose="020B0604030504040204" pitchFamily="34" charset="-120"/>
                          <a:ea typeface="微軟正黑體" panose="020B0604030504040204" pitchFamily="34" charset="-120"/>
                        </a:rPr>
                        <a:t>採用：</a:t>
                      </a:r>
                      <a:r>
                        <a:rPr lang="en-US" altLang="zh-TW" sz="1400" kern="150" dirty="0">
                          <a:effectLst/>
                          <a:latin typeface="新細明體" panose="02020500000000000000" pitchFamily="18" charset="-120"/>
                          <a:ea typeface="+mn-ea"/>
                        </a:rPr>
                        <a:t>□</a:t>
                      </a:r>
                      <a:r>
                        <a:rPr lang="zh-TW" sz="1400" kern="150" dirty="0">
                          <a:effectLst/>
                          <a:latin typeface="微軟正黑體" panose="020B0604030504040204" pitchFamily="34" charset="-120"/>
                          <a:ea typeface="微軟正黑體" panose="020B0604030504040204" pitchFamily="34" charset="-120"/>
                        </a:rPr>
                        <a:t> </a:t>
                      </a:r>
                      <a:r>
                        <a:rPr lang="en-US" sz="1400" kern="150" dirty="0">
                          <a:effectLst/>
                          <a:latin typeface="微軟正黑體" panose="020B0604030504040204" pitchFamily="34" charset="-120"/>
                          <a:ea typeface="微軟正黑體" panose="020B0604030504040204" pitchFamily="34" charset="-120"/>
                        </a:rPr>
                        <a:t>AZURE    </a:t>
                      </a:r>
                      <a:r>
                        <a:rPr lang="en-US" altLang="zh-TW" sz="1400" kern="150" dirty="0">
                          <a:effectLst/>
                          <a:latin typeface="新細明體" panose="02020500000000000000" pitchFamily="18" charset="-120"/>
                          <a:ea typeface="+mn-ea"/>
                        </a:rPr>
                        <a:t>□</a:t>
                      </a:r>
                      <a:r>
                        <a:rPr lang="zh-TW" sz="1400" kern="150" dirty="0">
                          <a:effectLst/>
                          <a:latin typeface="微軟正黑體" panose="020B0604030504040204" pitchFamily="34" charset="-120"/>
                          <a:ea typeface="微軟正黑體" panose="020B0604030504040204" pitchFamily="34" charset="-120"/>
                        </a:rPr>
                        <a:t> </a:t>
                      </a:r>
                      <a:r>
                        <a:rPr lang="en-US" sz="1400" kern="150" dirty="0">
                          <a:effectLst/>
                          <a:latin typeface="微軟正黑體" panose="020B0604030504040204" pitchFamily="34" charset="-120"/>
                          <a:ea typeface="微軟正黑體" panose="020B0604030504040204" pitchFamily="34" charset="-120"/>
                        </a:rPr>
                        <a:t>AWS     </a:t>
                      </a:r>
                      <a:r>
                        <a:rPr lang="en-US" altLang="zh-TW" sz="1400" kern="150" dirty="0">
                          <a:effectLst/>
                          <a:latin typeface="新細明體" panose="02020500000000000000" pitchFamily="18" charset="-120"/>
                          <a:ea typeface="+mn-ea"/>
                        </a:rPr>
                        <a:t>□</a:t>
                      </a:r>
                      <a:r>
                        <a:rPr lang="zh-TW" sz="1400" kern="150" dirty="0">
                          <a:effectLst/>
                          <a:latin typeface="微軟正黑體" panose="020B0604030504040204" pitchFamily="34" charset="-120"/>
                          <a:ea typeface="微軟正黑體" panose="020B0604030504040204" pitchFamily="34" charset="-120"/>
                        </a:rPr>
                        <a:t> </a:t>
                      </a:r>
                      <a:r>
                        <a:rPr lang="en-US" sz="1400" kern="150" dirty="0">
                          <a:effectLst/>
                          <a:latin typeface="微軟正黑體" panose="020B0604030504040204" pitchFamily="34" charset="-120"/>
                          <a:ea typeface="微軟正黑體" panose="020B0604030504040204" pitchFamily="34" charset="-120"/>
                        </a:rPr>
                        <a:t>Google Cloud      </a:t>
                      </a:r>
                      <a:r>
                        <a:rPr lang="en-US" altLang="zh-TW" sz="1400" kern="150" dirty="0">
                          <a:effectLst/>
                          <a:latin typeface="新細明體" panose="02020500000000000000" pitchFamily="18" charset="-120"/>
                          <a:ea typeface="+mn-ea"/>
                        </a:rPr>
                        <a:t>□</a:t>
                      </a:r>
                      <a:r>
                        <a:rPr lang="zh-TW" sz="1400" kern="150" dirty="0">
                          <a:effectLst/>
                          <a:latin typeface="微軟正黑體" panose="020B0604030504040204" pitchFamily="34" charset="-120"/>
                          <a:ea typeface="微軟正黑體" panose="020B0604030504040204" pitchFamily="34" charset="-120"/>
                        </a:rPr>
                        <a:t> </a:t>
                      </a:r>
                      <a:r>
                        <a:rPr lang="en-US" sz="1400" kern="150" dirty="0" err="1">
                          <a:effectLst/>
                          <a:latin typeface="微軟正黑體" panose="020B0604030504040204" pitchFamily="34" charset="-120"/>
                          <a:ea typeface="微軟正黑體" panose="020B0604030504040204" pitchFamily="34" charset="-120"/>
                        </a:rPr>
                        <a:t>hicloud</a:t>
                      </a:r>
                      <a:r>
                        <a:rPr lang="en-US" sz="1400" kern="150" dirty="0">
                          <a:effectLst/>
                          <a:latin typeface="微軟正黑體" panose="020B0604030504040204" pitchFamily="34" charset="-120"/>
                          <a:ea typeface="微軟正黑體" panose="020B0604030504040204" pitchFamily="34" charset="-120"/>
                        </a:rPr>
                        <a:t>        </a:t>
                      </a:r>
                      <a:r>
                        <a:rPr lang="en-US" altLang="zh-TW" sz="1400" kern="150" dirty="0">
                          <a:effectLst/>
                          <a:latin typeface="新細明體" panose="02020500000000000000" pitchFamily="18" charset="-120"/>
                          <a:ea typeface="+mn-ea"/>
                        </a:rPr>
                        <a:t>□</a:t>
                      </a:r>
                      <a:r>
                        <a:rPr lang="zh-TW" sz="1400" kern="150" dirty="0">
                          <a:effectLst/>
                          <a:latin typeface="微軟正黑體" panose="020B0604030504040204" pitchFamily="34" charset="-120"/>
                          <a:ea typeface="微軟正黑體" panose="020B0604030504040204" pitchFamily="34" charset="-120"/>
                        </a:rPr>
                        <a:t> 其他</a:t>
                      </a:r>
                      <a:r>
                        <a:rPr lang="zh-TW" altLang="en-US" sz="1400" kern="150" dirty="0">
                          <a:effectLst/>
                          <a:latin typeface="微軟正黑體" panose="020B0604030504040204" pitchFamily="34" charset="-120"/>
                          <a:ea typeface="微軟正黑體" panose="020B0604030504040204" pitchFamily="34" charset="-120"/>
                        </a:rPr>
                        <a:t>：</a:t>
                      </a:r>
                      <a:r>
                        <a:rPr lang="en-US" altLang="zh-TW" sz="1400" kern="150" dirty="0">
                          <a:effectLst/>
                          <a:latin typeface="微軟正黑體" panose="020B0604030504040204" pitchFamily="34" charset="-120"/>
                          <a:ea typeface="微軟正黑體" panose="020B0604030504040204" pitchFamily="34" charset="-120"/>
                        </a:rPr>
                        <a:t>________________________</a:t>
                      </a:r>
                      <a:endParaRPr lang="zh-TW" sz="1400" kern="150" dirty="0">
                        <a:effectLst/>
                        <a:latin typeface="微軟正黑體" panose="020B0604030504040204" pitchFamily="34" charset="-120"/>
                        <a:ea typeface="微軟正黑體" panose="020B0604030504040204" pitchFamily="34" charset="-120"/>
                      </a:endParaRPr>
                    </a:p>
                    <a:p>
                      <a:pPr marL="152400" marR="76200" indent="152400" algn="just">
                        <a:spcAft>
                          <a:spcPts val="0"/>
                        </a:spcAft>
                      </a:pPr>
                      <a:r>
                        <a:rPr lang="en-US" sz="1400" kern="150" dirty="0">
                          <a:effectLst/>
                          <a:latin typeface="微軟正黑體" panose="020B0604030504040204" pitchFamily="34" charset="-120"/>
                          <a:ea typeface="微軟正黑體" panose="020B0604030504040204" pitchFamily="34" charset="-120"/>
                        </a:rPr>
                        <a:t>2. </a:t>
                      </a:r>
                      <a:r>
                        <a:rPr lang="zh-TW" sz="1400" kern="150" dirty="0">
                          <a:effectLst/>
                          <a:latin typeface="微軟正黑體" panose="020B0604030504040204" pitchFamily="34" charset="-120"/>
                          <a:ea typeface="微軟正黑體" panose="020B0604030504040204" pitchFamily="34" charset="-120"/>
                        </a:rPr>
                        <a:t>私有雲</a:t>
                      </a:r>
                    </a:p>
                    <a:p>
                      <a:pPr marL="304800" marR="76200" algn="just">
                        <a:spcAft>
                          <a:spcPts val="0"/>
                        </a:spcAft>
                      </a:pPr>
                      <a:r>
                        <a:rPr lang="en-US" sz="1400" kern="150" dirty="0">
                          <a:effectLst/>
                          <a:latin typeface="微軟正黑體" panose="020B0604030504040204" pitchFamily="34" charset="-120"/>
                          <a:ea typeface="微軟正黑體" panose="020B0604030504040204" pitchFamily="34" charset="-120"/>
                        </a:rPr>
                        <a:t>    (1) </a:t>
                      </a:r>
                      <a:r>
                        <a:rPr lang="zh-TW" sz="1400" kern="150" dirty="0">
                          <a:effectLst/>
                          <a:latin typeface="微軟正黑體" panose="020B0604030504040204" pitchFamily="34" charset="-120"/>
                          <a:ea typeface="微軟正黑體" panose="020B0604030504040204" pitchFamily="34" charset="-120"/>
                        </a:rPr>
                        <a:t>用途：</a:t>
                      </a:r>
                      <a:r>
                        <a:rPr lang="en-US" sz="1400" kern="150" dirty="0">
                          <a:effectLst/>
                          <a:latin typeface="微軟正黑體" panose="020B0604030504040204" pitchFamily="34" charset="-120"/>
                          <a:ea typeface="微軟正黑體" panose="020B0604030504040204" pitchFamily="34" charset="-120"/>
                        </a:rPr>
                        <a:t>________________________</a:t>
                      </a:r>
                      <a:endParaRPr lang="zh-TW" sz="1400" kern="150" dirty="0">
                        <a:effectLst/>
                        <a:latin typeface="微軟正黑體" panose="020B0604030504040204" pitchFamily="34" charset="-120"/>
                        <a:ea typeface="微軟正黑體" panose="020B0604030504040204" pitchFamily="34" charset="-120"/>
                      </a:endParaRPr>
                    </a:p>
                    <a:p>
                      <a:pPr marL="304800" marR="76200" algn="just">
                        <a:spcAft>
                          <a:spcPts val="0"/>
                        </a:spcAft>
                      </a:pPr>
                      <a:r>
                        <a:rPr lang="en-US" sz="1400" kern="150" dirty="0">
                          <a:effectLst/>
                          <a:latin typeface="微軟正黑體" panose="020B0604030504040204" pitchFamily="34" charset="-120"/>
                          <a:ea typeface="微軟正黑體" panose="020B0604030504040204" pitchFamily="34" charset="-120"/>
                        </a:rPr>
                        <a:t>    (2) </a:t>
                      </a:r>
                      <a:r>
                        <a:rPr lang="zh-TW" sz="1400" kern="150" dirty="0">
                          <a:effectLst/>
                          <a:latin typeface="微軟正黑體" panose="020B0604030504040204" pitchFamily="34" charset="-120"/>
                          <a:ea typeface="微軟正黑體" panose="020B0604030504040204" pitchFamily="34" charset="-120"/>
                        </a:rPr>
                        <a:t>採用</a:t>
                      </a:r>
                      <a:r>
                        <a:rPr lang="zh-TW" altLang="en-US" sz="1400" kern="150" dirty="0">
                          <a:effectLst/>
                          <a:latin typeface="微軟正黑體" panose="020B0604030504040204" pitchFamily="34" charset="-120"/>
                          <a:ea typeface="微軟正黑體" panose="020B0604030504040204" pitchFamily="34" charset="-120"/>
                        </a:rPr>
                        <a:t>：</a:t>
                      </a:r>
                      <a:r>
                        <a:rPr lang="en-US" altLang="zh-TW" sz="1400" kern="150" dirty="0">
                          <a:effectLst/>
                          <a:latin typeface="新細明體" panose="02020500000000000000" pitchFamily="18" charset="-120"/>
                          <a:ea typeface="+mn-ea"/>
                        </a:rPr>
                        <a:t>□</a:t>
                      </a:r>
                      <a:r>
                        <a:rPr lang="zh-TW" sz="1400" kern="150" dirty="0">
                          <a:effectLst/>
                          <a:latin typeface="微軟正黑體" panose="020B0604030504040204" pitchFamily="34" charset="-120"/>
                          <a:ea typeface="微軟正黑體" panose="020B0604030504040204" pitchFamily="34" charset="-120"/>
                        </a:rPr>
                        <a:t> 公有雲</a:t>
                      </a:r>
                      <a:r>
                        <a:rPr lang="en-US" sz="1400" kern="150" dirty="0">
                          <a:effectLst/>
                          <a:latin typeface="微軟正黑體" panose="020B0604030504040204" pitchFamily="34" charset="-120"/>
                          <a:ea typeface="微軟正黑體" panose="020B0604030504040204" pitchFamily="34" charset="-120"/>
                        </a:rPr>
                        <a:t>(IaaS)</a:t>
                      </a:r>
                      <a:r>
                        <a:rPr lang="zh-TW" sz="1400" kern="150" dirty="0">
                          <a:effectLst/>
                          <a:latin typeface="微軟正黑體" panose="020B0604030504040204" pitchFamily="34" charset="-120"/>
                          <a:ea typeface="微軟正黑體" panose="020B0604030504040204" pitchFamily="34" charset="-120"/>
                        </a:rPr>
                        <a:t>內之私有雲</a:t>
                      </a:r>
                    </a:p>
                    <a:p>
                      <a:pPr marR="76200" indent="1066800" algn="just"/>
                      <a:r>
                        <a:rPr lang="en-US" altLang="zh-TW" sz="1400" kern="150" dirty="0">
                          <a:effectLst/>
                          <a:latin typeface="微軟正黑體" panose="020B0604030504040204" pitchFamily="34" charset="-120"/>
                          <a:ea typeface="微軟正黑體" panose="020B0604030504040204" pitchFamily="34" charset="-120"/>
                        </a:rPr>
                        <a:t>     </a:t>
                      </a:r>
                      <a:r>
                        <a:rPr lang="en-US" altLang="zh-TW" sz="1400" kern="150" dirty="0">
                          <a:effectLst/>
                          <a:latin typeface="新細明體" panose="02020500000000000000" pitchFamily="18" charset="-120"/>
                          <a:ea typeface="+mn-ea"/>
                        </a:rPr>
                        <a:t>□</a:t>
                      </a:r>
                      <a:r>
                        <a:rPr lang="zh-TW" sz="1400" kern="150" dirty="0">
                          <a:effectLst/>
                          <a:latin typeface="微軟正黑體" panose="020B0604030504040204" pitchFamily="34" charset="-120"/>
                          <a:ea typeface="微軟正黑體" panose="020B0604030504040204" pitchFamily="34" charset="-120"/>
                        </a:rPr>
                        <a:t> 私有機房</a:t>
                      </a:r>
                      <a:r>
                        <a:rPr lang="en-US" sz="1400" kern="150" dirty="0">
                          <a:effectLst/>
                          <a:latin typeface="微軟正黑體" panose="020B0604030504040204" pitchFamily="34" charset="-120"/>
                          <a:ea typeface="微軟正黑體" panose="020B0604030504040204" pitchFamily="34" charset="-120"/>
                        </a:rPr>
                        <a:t>(</a:t>
                      </a:r>
                      <a:r>
                        <a:rPr lang="zh-TW" sz="1400" kern="150" dirty="0">
                          <a:effectLst/>
                          <a:latin typeface="微軟正黑體" panose="020B0604030504040204" pitchFamily="34" charset="-120"/>
                          <a:ea typeface="微軟正黑體" panose="020B0604030504040204" pitchFamily="34" charset="-120"/>
                        </a:rPr>
                        <a:t>不對外營運</a:t>
                      </a:r>
                      <a:r>
                        <a:rPr lang="en-US" sz="1400" kern="150" dirty="0">
                          <a:effectLst/>
                          <a:latin typeface="微軟正黑體" panose="020B0604030504040204" pitchFamily="34" charset="-120"/>
                          <a:ea typeface="微軟正黑體" panose="020B0604030504040204" pitchFamily="34" charset="-120"/>
                        </a:rPr>
                        <a:t>)</a:t>
                      </a:r>
                      <a:r>
                        <a:rPr lang="zh-TW" sz="1400" kern="150" dirty="0">
                          <a:effectLst/>
                          <a:latin typeface="微軟正黑體" panose="020B0604030504040204" pitchFamily="34" charset="-120"/>
                          <a:ea typeface="微軟正黑體" panose="020B0604030504040204" pitchFamily="34" charset="-120"/>
                        </a:rPr>
                        <a:t>，續子題：</a:t>
                      </a:r>
                      <a:r>
                        <a:rPr lang="en-US" altLang="zh-TW" sz="1400" kern="150" dirty="0">
                          <a:effectLst/>
                          <a:latin typeface="新細明體" panose="02020500000000000000" pitchFamily="18" charset="-120"/>
                          <a:ea typeface="+mn-ea"/>
                        </a:rPr>
                        <a:t>□</a:t>
                      </a:r>
                      <a:r>
                        <a:rPr lang="zh-TW" sz="1400" kern="150" dirty="0">
                          <a:effectLst/>
                          <a:latin typeface="微軟正黑體" panose="020B0604030504040204" pitchFamily="34" charset="-120"/>
                          <a:ea typeface="微軟正黑體" panose="020B0604030504040204" pitchFamily="34" charset="-120"/>
                        </a:rPr>
                        <a:t> 有規劃投入公有雲</a:t>
                      </a:r>
                    </a:p>
                    <a:p>
                      <a:pPr marR="76200" indent="1828800" algn="just"/>
                      <a:r>
                        <a:rPr lang="en-US" altLang="zh-TW" sz="1400" kern="150" dirty="0">
                          <a:effectLst/>
                          <a:latin typeface="微軟正黑體" panose="020B0604030504040204" pitchFamily="34" charset="-120"/>
                          <a:ea typeface="微軟正黑體" panose="020B0604030504040204" pitchFamily="34" charset="-120"/>
                        </a:rPr>
                        <a:t>                                                   </a:t>
                      </a:r>
                      <a:r>
                        <a:rPr lang="en-US" altLang="zh-TW" sz="1400" kern="150" dirty="0">
                          <a:effectLst/>
                          <a:latin typeface="新細明體" panose="02020500000000000000" pitchFamily="18" charset="-120"/>
                          <a:ea typeface="+mn-ea"/>
                        </a:rPr>
                        <a:t>□</a:t>
                      </a:r>
                      <a:r>
                        <a:rPr lang="zh-TW" sz="1400" kern="150" dirty="0">
                          <a:effectLst/>
                          <a:latin typeface="微軟正黑體" panose="020B0604030504040204" pitchFamily="34" charset="-120"/>
                          <a:ea typeface="微軟正黑體" panose="020B0604030504040204" pitchFamily="34" charset="-120"/>
                        </a:rPr>
                        <a:t> 無規劃投入公有雲，原因</a:t>
                      </a:r>
                      <a:r>
                        <a:rPr lang="zh-TW" altLang="en-US" sz="1400" kern="150" dirty="0">
                          <a:effectLst/>
                          <a:latin typeface="微軟正黑體" panose="020B0604030504040204" pitchFamily="34" charset="-120"/>
                          <a:ea typeface="微軟正黑體" panose="020B0604030504040204" pitchFamily="34" charset="-120"/>
                        </a:rPr>
                        <a:t>：</a:t>
                      </a:r>
                      <a:r>
                        <a:rPr lang="en-US" altLang="zh-TW" sz="1400" kern="150" dirty="0">
                          <a:effectLst/>
                          <a:latin typeface="微軟正黑體" panose="020B0604030504040204" pitchFamily="34" charset="-120"/>
                          <a:ea typeface="微軟正黑體" panose="020B0604030504040204" pitchFamily="34" charset="-120"/>
                        </a:rPr>
                        <a:t>________________________</a:t>
                      </a:r>
                      <a:endParaRPr lang="zh-TW" sz="1400" kern="150" dirty="0">
                        <a:effectLst/>
                        <a:latin typeface="微軟正黑體" panose="020B0604030504040204" pitchFamily="34" charset="-120"/>
                        <a:ea typeface="微軟正黑體" panose="020B0604030504040204" pitchFamily="34" charset="-120"/>
                      </a:endParaRPr>
                    </a:p>
                    <a:p>
                      <a:pPr marL="152400" marR="76200" indent="152400" algn="just">
                        <a:spcAft>
                          <a:spcPts val="0"/>
                        </a:spcAft>
                      </a:pPr>
                      <a:r>
                        <a:rPr lang="en-US" sz="1400" kern="150" dirty="0">
                          <a:effectLst/>
                          <a:latin typeface="微軟正黑體" panose="020B0604030504040204" pitchFamily="34" charset="-120"/>
                          <a:ea typeface="微軟正黑體" panose="020B0604030504040204" pitchFamily="34" charset="-120"/>
                        </a:rPr>
                        <a:t>3. </a:t>
                      </a:r>
                      <a:r>
                        <a:rPr lang="zh-TW" sz="1400" kern="150" dirty="0">
                          <a:effectLst/>
                          <a:latin typeface="微軟正黑體" panose="020B0604030504040204" pitchFamily="34" charset="-120"/>
                          <a:ea typeface="微軟正黑體" panose="020B0604030504040204" pitchFamily="34" charset="-120"/>
                        </a:rPr>
                        <a:t>採用混合雲之考量</a:t>
                      </a:r>
                      <a:r>
                        <a:rPr lang="zh-TW" altLang="en-US" sz="1400" kern="150" dirty="0">
                          <a:effectLst/>
                          <a:latin typeface="新細明體" panose="02020500000000000000" pitchFamily="18" charset="-120"/>
                          <a:ea typeface="新細明體" panose="02020500000000000000" pitchFamily="18" charset="-120"/>
                        </a:rPr>
                        <a:t>：</a:t>
                      </a:r>
                      <a:endParaRPr lang="zh-TW" sz="1400" kern="150" dirty="0">
                        <a:effectLst/>
                        <a:latin typeface="微軟正黑體" panose="020B0604030504040204" pitchFamily="34" charset="-120"/>
                        <a:ea typeface="微軟正黑體" panose="020B0604030504040204" pitchFamily="34" charset="-120"/>
                      </a:endParaRPr>
                    </a:p>
                    <a:p>
                      <a:pPr marL="152400" marR="76200" algn="just">
                        <a:spcAft>
                          <a:spcPts val="0"/>
                        </a:spcAft>
                      </a:pPr>
                      <a:r>
                        <a:rPr lang="en-US" sz="1400" kern="150" dirty="0">
                          <a:effectLst/>
                          <a:latin typeface="微軟正黑體" panose="020B0604030504040204" pitchFamily="34" charset="-120"/>
                          <a:ea typeface="微軟正黑體" panose="020B0604030504040204" pitchFamily="34" charset="-120"/>
                        </a:rPr>
                        <a:t>        </a:t>
                      </a:r>
                      <a:r>
                        <a:rPr lang="en-US" altLang="zh-TW" sz="1400" kern="150" dirty="0">
                          <a:effectLst/>
                          <a:latin typeface="新細明體" panose="02020500000000000000" pitchFamily="18" charset="-120"/>
                          <a:ea typeface="+mn-ea"/>
                        </a:rPr>
                        <a:t>□</a:t>
                      </a:r>
                      <a:r>
                        <a:rPr lang="zh-TW" sz="1400" kern="150" dirty="0">
                          <a:effectLst/>
                          <a:latin typeface="微軟正黑體" panose="020B0604030504040204" pitchFamily="34" charset="-120"/>
                          <a:ea typeface="微軟正黑體" panose="020B0604030504040204" pitchFamily="34" charset="-120"/>
                        </a:rPr>
                        <a:t> 客戶要求</a:t>
                      </a:r>
                      <a:r>
                        <a:rPr lang="en-US" sz="1400" kern="150" dirty="0">
                          <a:effectLst/>
                          <a:latin typeface="微軟正黑體" panose="020B0604030504040204" pitchFamily="34" charset="-120"/>
                          <a:ea typeface="微軟正黑體" panose="020B0604030504040204" pitchFamily="34" charset="-120"/>
                        </a:rPr>
                        <a:t>       </a:t>
                      </a:r>
                      <a:r>
                        <a:rPr lang="en-US" altLang="zh-TW" sz="1400" kern="150" dirty="0">
                          <a:effectLst/>
                          <a:latin typeface="新細明體" panose="02020500000000000000" pitchFamily="18" charset="-120"/>
                          <a:ea typeface="+mn-ea"/>
                        </a:rPr>
                        <a:t>□</a:t>
                      </a:r>
                      <a:r>
                        <a:rPr lang="zh-TW" sz="1400" kern="150" dirty="0">
                          <a:effectLst/>
                          <a:latin typeface="微軟正黑體" panose="020B0604030504040204" pitchFamily="34" charset="-120"/>
                          <a:ea typeface="微軟正黑體" panose="020B0604030504040204" pitchFamily="34" charset="-120"/>
                        </a:rPr>
                        <a:t> 成本考量</a:t>
                      </a:r>
                      <a:r>
                        <a:rPr lang="en-US" sz="1400" kern="150" dirty="0">
                          <a:effectLst/>
                          <a:latin typeface="微軟正黑體" panose="020B0604030504040204" pitchFamily="34" charset="-120"/>
                          <a:ea typeface="微軟正黑體" panose="020B0604030504040204" pitchFamily="34" charset="-120"/>
                        </a:rPr>
                        <a:t>          </a:t>
                      </a:r>
                      <a:r>
                        <a:rPr lang="en-US" altLang="zh-TW" sz="1400" kern="150" dirty="0">
                          <a:effectLst/>
                          <a:latin typeface="新細明體" panose="02020500000000000000" pitchFamily="18" charset="-120"/>
                          <a:ea typeface="+mn-ea"/>
                        </a:rPr>
                        <a:t>□</a:t>
                      </a:r>
                      <a:r>
                        <a:rPr lang="zh-TW" sz="1400" kern="150" dirty="0">
                          <a:effectLst/>
                          <a:latin typeface="微軟正黑體" panose="020B0604030504040204" pitchFamily="34" charset="-120"/>
                          <a:ea typeface="微軟正黑體" panose="020B0604030504040204" pitchFamily="34" charset="-120"/>
                        </a:rPr>
                        <a:t> 安全性</a:t>
                      </a:r>
                      <a:r>
                        <a:rPr lang="en-US" sz="1400" kern="150" dirty="0">
                          <a:effectLst/>
                          <a:latin typeface="微軟正黑體" panose="020B0604030504040204" pitchFamily="34" charset="-120"/>
                          <a:ea typeface="微軟正黑體" panose="020B0604030504040204" pitchFamily="34" charset="-120"/>
                        </a:rPr>
                        <a:t>          </a:t>
                      </a:r>
                      <a:r>
                        <a:rPr lang="en-US" altLang="zh-TW" sz="1400" kern="150" dirty="0">
                          <a:effectLst/>
                          <a:latin typeface="新細明體" panose="02020500000000000000" pitchFamily="18" charset="-120"/>
                          <a:ea typeface="+mn-ea"/>
                        </a:rPr>
                        <a:t>□</a:t>
                      </a:r>
                      <a:r>
                        <a:rPr lang="zh-TW" sz="1400" kern="150" dirty="0">
                          <a:effectLst/>
                          <a:latin typeface="微軟正黑體" panose="020B0604030504040204" pitchFamily="34" charset="-120"/>
                          <a:ea typeface="微軟正黑體" panose="020B0604030504040204" pitchFamily="34" charset="-120"/>
                        </a:rPr>
                        <a:t> 資源掌握程度高</a:t>
                      </a:r>
                      <a:r>
                        <a:rPr lang="en-US" altLang="zh-TW" sz="1400" kern="150" dirty="0">
                          <a:effectLst/>
                          <a:latin typeface="微軟正黑體" panose="020B0604030504040204" pitchFamily="34" charset="-120"/>
                          <a:ea typeface="微軟正黑體" panose="020B0604030504040204" pitchFamily="34" charset="-120"/>
                        </a:rPr>
                        <a:t>          </a:t>
                      </a:r>
                      <a:r>
                        <a:rPr lang="en-US" altLang="zh-TW" sz="1400" kern="150" dirty="0">
                          <a:effectLst/>
                          <a:latin typeface="新細明體" panose="02020500000000000000" pitchFamily="18" charset="-120"/>
                          <a:ea typeface="+mn-ea"/>
                        </a:rPr>
                        <a:t>□ </a:t>
                      </a:r>
                      <a:r>
                        <a:rPr lang="zh-TW" sz="1400" kern="150" dirty="0">
                          <a:effectLst/>
                          <a:latin typeface="微軟正黑體" panose="020B0604030504040204" pitchFamily="34" charset="-120"/>
                          <a:ea typeface="微軟正黑體" panose="020B0604030504040204" pitchFamily="34" charset="-120"/>
                        </a:rPr>
                        <a:t>其他</a:t>
                      </a:r>
                      <a:r>
                        <a:rPr lang="zh-TW" altLang="en-US" sz="1400" kern="150" dirty="0">
                          <a:effectLst/>
                          <a:latin typeface="微軟正黑體" panose="020B0604030504040204" pitchFamily="34" charset="-120"/>
                          <a:ea typeface="微軟正黑體" panose="020B0604030504040204" pitchFamily="34" charset="-120"/>
                        </a:rPr>
                        <a:t>：</a:t>
                      </a:r>
                      <a:r>
                        <a:rPr lang="en-US" altLang="zh-TW" sz="1400" kern="150" dirty="0">
                          <a:effectLst/>
                          <a:latin typeface="微軟正黑體" panose="020B0604030504040204" pitchFamily="34" charset="-120"/>
                          <a:ea typeface="微軟正黑體" panose="020B0604030504040204" pitchFamily="34" charset="-120"/>
                        </a:rPr>
                        <a:t>________________________</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tc>
                <a:extLst>
                  <a:ext uri="{0D108BD9-81ED-4DB2-BD59-A6C34878D82A}">
                    <a16:rowId xmlns:a16="http://schemas.microsoft.com/office/drawing/2014/main" val="1170101660"/>
                  </a:ext>
                </a:extLst>
              </a:tr>
              <a:tr h="2583746">
                <a:tc>
                  <a:txBody>
                    <a:bodyPr/>
                    <a:lstStyle/>
                    <a:p>
                      <a:pPr algn="ctr"/>
                      <a:r>
                        <a:rPr lang="zh-TW" sz="1400" b="1" kern="150" dirty="0">
                          <a:effectLst/>
                          <a:latin typeface="微軟正黑體" panose="020B0604030504040204" pitchFamily="34" charset="-120"/>
                          <a:ea typeface="微軟正黑體" panose="020B0604030504040204" pitchFamily="34" charset="-120"/>
                        </a:rPr>
                        <a:t>雲端服務常態流量</a:t>
                      </a:r>
                    </a:p>
                    <a:p>
                      <a:pPr algn="ctr"/>
                      <a:r>
                        <a:rPr lang="zh-TW" sz="1400" b="1" kern="150" dirty="0">
                          <a:effectLst/>
                          <a:latin typeface="微軟正黑體" panose="020B0604030504040204" pitchFamily="34" charset="-120"/>
                          <a:ea typeface="微軟正黑體" panose="020B0604030504040204" pitchFamily="34" charset="-120"/>
                        </a:rPr>
                        <a:t>檢核標準</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solidFill>
                      <a:schemeClr val="accent5">
                        <a:lumMod val="40000"/>
                        <a:lumOff val="60000"/>
                      </a:schemeClr>
                    </a:solidFill>
                  </a:tcPr>
                </a:tc>
                <a:tc>
                  <a:txBody>
                    <a:bodyPr/>
                    <a:lstStyle/>
                    <a:p>
                      <a:pPr marL="285750" marR="75565" indent="-285750" algn="just" fontAlgn="base">
                        <a:spcAft>
                          <a:spcPts val="900"/>
                        </a:spcAft>
                        <a:buFont typeface="Wingdings" panose="05000000000000000000" pitchFamily="2" charset="2"/>
                        <a:buChar char="Ø"/>
                      </a:pPr>
                      <a:r>
                        <a:rPr lang="zh-TW" sz="1400" kern="150" dirty="0">
                          <a:effectLst/>
                          <a:latin typeface="微軟正黑體" panose="020B0604030504040204" pitchFamily="34" charset="-120"/>
                          <a:ea typeface="微軟正黑體" panose="020B0604030504040204" pitchFamily="34" charset="-120"/>
                        </a:rPr>
                        <a:t>請定義雲端服務項目及常態使用流量：</a:t>
                      </a:r>
                    </a:p>
                    <a:p>
                      <a:pPr marL="180000" marR="76200" lvl="0" indent="-180000" algn="just" fontAlgn="base">
                        <a:spcAft>
                          <a:spcPts val="0"/>
                        </a:spcAft>
                        <a:buSzPts val="1300"/>
                        <a:buFont typeface="+mj-lt"/>
                        <a:buAutoNum type="arabicPeriod"/>
                      </a:pPr>
                      <a:r>
                        <a:rPr lang="zh-TW" sz="1400" kern="150" dirty="0">
                          <a:effectLst/>
                          <a:latin typeface="微軟正黑體" panose="020B0604030504040204" pitchFamily="34" charset="-120"/>
                          <a:ea typeface="微軟正黑體" panose="020B0604030504040204" pitchFamily="34" charset="-120"/>
                        </a:rPr>
                        <a:t>單一用戶常態使用流量：</a:t>
                      </a:r>
                      <a:endParaRPr lang="en-US" altLang="zh-TW" sz="1400" kern="150" dirty="0">
                        <a:effectLst/>
                        <a:latin typeface="微軟正黑體" panose="020B0604030504040204" pitchFamily="34" charset="-120"/>
                        <a:ea typeface="微軟正黑體" panose="020B0604030504040204" pitchFamily="34" charset="-120"/>
                      </a:endParaRPr>
                    </a:p>
                    <a:p>
                      <a:pPr marL="180000" marR="76200" lvl="0" indent="0" algn="just" fontAlgn="base">
                        <a:spcAft>
                          <a:spcPts val="0"/>
                        </a:spcAft>
                        <a:buSzPts val="1300"/>
                        <a:buFont typeface="+mj-lt"/>
                        <a:buNone/>
                      </a:pPr>
                      <a:r>
                        <a:rPr lang="en-US" sz="1400" kern="100" dirty="0">
                          <a:effectLst/>
                          <a:latin typeface="微軟正黑體" panose="020B0604030504040204" pitchFamily="34" charset="-120"/>
                          <a:ea typeface="微軟正黑體" panose="020B0604030504040204" pitchFamily="34" charset="-120"/>
                        </a:rPr>
                        <a:t>(</a:t>
                      </a:r>
                      <a:r>
                        <a:rPr lang="zh-TW" sz="1400" kern="100" dirty="0">
                          <a:effectLst/>
                          <a:latin typeface="微軟正黑體" panose="020B0604030504040204" pitchFamily="34" charset="-120"/>
                          <a:ea typeface="微軟正黑體" panose="020B0604030504040204" pitchFamily="34" charset="-120"/>
                        </a:rPr>
                        <a:t>說明服務內容並自訂周期及使用量，例如</a:t>
                      </a:r>
                      <a:r>
                        <a:rPr lang="en-US" sz="1400" kern="100" dirty="0">
                          <a:effectLst/>
                          <a:latin typeface="微軟正黑體" panose="020B0604030504040204" pitchFamily="34" charset="-120"/>
                          <a:ea typeface="微軟正黑體" panose="020B0604030504040204" pitchFamily="34" charset="-120"/>
                        </a:rPr>
                        <a:t>:</a:t>
                      </a:r>
                      <a:r>
                        <a:rPr lang="zh-TW" sz="1400" kern="100" dirty="0">
                          <a:effectLst/>
                          <a:latin typeface="微軟正黑體" panose="020B0604030504040204" pitchFamily="34" charset="-120"/>
                          <a:ea typeface="微軟正黑體" panose="020B0604030504040204" pitchFamily="34" charset="-120"/>
                        </a:rPr>
                        <a:t>服務項目內容為何</a:t>
                      </a:r>
                      <a:r>
                        <a:rPr lang="en-US" sz="1400" kern="100" dirty="0">
                          <a:effectLst/>
                          <a:latin typeface="微軟正黑體" panose="020B0604030504040204" pitchFamily="34" charset="-120"/>
                          <a:ea typeface="微軟正黑體" panose="020B0604030504040204" pitchFamily="34" charset="-120"/>
                        </a:rPr>
                        <a:t>?</a:t>
                      </a:r>
                      <a:r>
                        <a:rPr lang="zh-TW" sz="1400" kern="100" dirty="0">
                          <a:effectLst/>
                          <a:latin typeface="微軟正黑體" panose="020B0604030504040204" pitchFamily="34" charset="-120"/>
                          <a:ea typeface="微軟正黑體" panose="020B0604030504040204" pitchFamily="34" charset="-120"/>
                        </a:rPr>
                        <a:t>產生何種主要的使用紀錄，例如登入次數、工作互動數</a:t>
                      </a:r>
                      <a:r>
                        <a:rPr lang="en-US" sz="1400" kern="100" dirty="0">
                          <a:effectLst/>
                          <a:latin typeface="微軟正黑體" panose="020B0604030504040204" pitchFamily="34" charset="-120"/>
                          <a:ea typeface="微軟正黑體" panose="020B0604030504040204" pitchFamily="34" charset="-120"/>
                        </a:rPr>
                        <a:t>(</a:t>
                      </a:r>
                      <a:r>
                        <a:rPr lang="zh-TW" sz="1400" kern="100" dirty="0">
                          <a:effectLst/>
                          <a:latin typeface="微軟正黑體" panose="020B0604030504040204" pitchFamily="34" charset="-120"/>
                          <a:ea typeface="微軟正黑體" panose="020B0604030504040204" pitchFamily="34" charset="-120"/>
                        </a:rPr>
                        <a:t>資料新增、修改、查詢、瀏覽、點擊等次數或筆數</a:t>
                      </a:r>
                      <a:r>
                        <a:rPr lang="en-US" sz="1400" kern="100" dirty="0">
                          <a:effectLst/>
                          <a:latin typeface="微軟正黑體" panose="020B0604030504040204" pitchFamily="34" charset="-120"/>
                          <a:ea typeface="微軟正黑體" panose="020B0604030504040204" pitchFamily="34" charset="-120"/>
                        </a:rPr>
                        <a:t>)</a:t>
                      </a:r>
                      <a:r>
                        <a:rPr lang="zh-TW" sz="1400" kern="100" dirty="0">
                          <a:effectLst/>
                          <a:latin typeface="微軟正黑體" panose="020B0604030504040204" pitchFamily="34" charset="-120"/>
                          <a:ea typeface="微軟正黑體" panose="020B0604030504040204" pitchFamily="34" charset="-120"/>
                        </a:rPr>
                        <a:t>，使用人數</a:t>
                      </a:r>
                      <a:r>
                        <a:rPr lang="en-US" sz="1400" kern="100" dirty="0">
                          <a:effectLst/>
                          <a:latin typeface="微軟正黑體" panose="020B0604030504040204" pitchFamily="34" charset="-120"/>
                          <a:ea typeface="微軟正黑體" panose="020B0604030504040204" pitchFamily="34" charset="-120"/>
                        </a:rPr>
                        <a:t>(Active user)</a:t>
                      </a:r>
                      <a:r>
                        <a:rPr lang="zh-TW" sz="1400" kern="100" dirty="0">
                          <a:effectLst/>
                          <a:latin typeface="微軟正黑體" panose="020B0604030504040204" pitchFamily="34" charset="-120"/>
                          <a:ea typeface="微軟正黑體" panose="020B0604030504040204" pitchFamily="34" charset="-120"/>
                        </a:rPr>
                        <a:t>，請自訂最終檢核小微型企業主</a:t>
                      </a:r>
                      <a:r>
                        <a:rPr lang="en-US" sz="1400" kern="100" dirty="0">
                          <a:effectLst/>
                          <a:latin typeface="微軟正黑體" panose="020B0604030504040204" pitchFamily="34" charset="-120"/>
                          <a:ea typeface="微軟正黑體" panose="020B0604030504040204" pitchFamily="34" charset="-120"/>
                        </a:rPr>
                        <a:t>(</a:t>
                      </a:r>
                      <a:r>
                        <a:rPr lang="zh-TW" sz="1400" kern="100" dirty="0">
                          <a:effectLst/>
                          <a:latin typeface="微軟正黑體" panose="020B0604030504040204" pitchFamily="34" charset="-120"/>
                          <a:ea typeface="微軟正黑體" panose="020B0604030504040204" pitchFamily="34" charset="-120"/>
                        </a:rPr>
                        <a:t>非消費者端</a:t>
                      </a:r>
                      <a:r>
                        <a:rPr lang="en-US" sz="1400" kern="100" dirty="0">
                          <a:effectLst/>
                          <a:latin typeface="微軟正黑體" panose="020B0604030504040204" pitchFamily="34" charset="-120"/>
                          <a:ea typeface="微軟正黑體" panose="020B0604030504040204" pitchFamily="34" charset="-120"/>
                        </a:rPr>
                        <a:t>)</a:t>
                      </a:r>
                      <a:r>
                        <a:rPr lang="zh-TW" sz="1400" kern="100" dirty="0">
                          <a:effectLst/>
                          <a:latin typeface="微軟正黑體" panose="020B0604030504040204" pitchFamily="34" charset="-120"/>
                          <a:ea typeface="微軟正黑體" panose="020B0604030504040204" pitchFamily="34" charset="-120"/>
                        </a:rPr>
                        <a:t>使用雲端工具之最低使用量</a:t>
                      </a:r>
                      <a:r>
                        <a:rPr lang="en-US" sz="1400" kern="100" dirty="0">
                          <a:effectLst/>
                          <a:latin typeface="微軟正黑體" panose="020B0604030504040204" pitchFamily="34" charset="-120"/>
                          <a:ea typeface="微軟正黑體" panose="020B0604030504040204" pitchFamily="34" charset="-120"/>
                        </a:rPr>
                        <a:t>/</a:t>
                      </a:r>
                      <a:r>
                        <a:rPr lang="zh-TW" sz="1400" kern="100" dirty="0">
                          <a:effectLst/>
                          <a:latin typeface="微軟正黑體" panose="020B0604030504040204" pitchFamily="34" charset="-120"/>
                          <a:ea typeface="微軟正黑體" panose="020B0604030504040204" pitchFamily="34" charset="-120"/>
                        </a:rPr>
                        <a:t>週期</a:t>
                      </a:r>
                      <a:r>
                        <a:rPr lang="en-US" sz="1400" kern="100" dirty="0">
                          <a:effectLst/>
                          <a:latin typeface="微軟正黑體" panose="020B0604030504040204" pitchFamily="34" charset="-120"/>
                          <a:ea typeface="微軟正黑體" panose="020B0604030504040204" pitchFamily="34" charset="-120"/>
                        </a:rPr>
                        <a:t>(</a:t>
                      </a:r>
                      <a:r>
                        <a:rPr lang="zh-TW" sz="1400" kern="100" dirty="0">
                          <a:effectLst/>
                          <a:latin typeface="微軟正黑體" panose="020B0604030504040204" pitchFamily="34" charset="-120"/>
                          <a:ea typeface="微軟正黑體" panose="020B0604030504040204" pitchFamily="34" charset="-120"/>
                        </a:rPr>
                        <a:t>每日</a:t>
                      </a:r>
                      <a:r>
                        <a:rPr lang="en-US" sz="1400" kern="100" dirty="0">
                          <a:effectLst/>
                          <a:latin typeface="微軟正黑體" panose="020B0604030504040204" pitchFamily="34" charset="-120"/>
                          <a:ea typeface="微軟正黑體" panose="020B0604030504040204" pitchFamily="34" charset="-120"/>
                        </a:rPr>
                        <a:t>/</a:t>
                      </a:r>
                      <a:r>
                        <a:rPr lang="zh-TW" sz="1400" kern="100" dirty="0">
                          <a:effectLst/>
                          <a:latin typeface="微軟正黑體" panose="020B0604030504040204" pitchFamily="34" charset="-120"/>
                          <a:ea typeface="微軟正黑體" panose="020B0604030504040204" pitchFamily="34" charset="-120"/>
                        </a:rPr>
                        <a:t>週</a:t>
                      </a:r>
                      <a:r>
                        <a:rPr lang="en-US" sz="1400" kern="100" dirty="0">
                          <a:effectLst/>
                          <a:latin typeface="微軟正黑體" panose="020B0604030504040204" pitchFamily="34" charset="-120"/>
                          <a:ea typeface="微軟正黑體" panose="020B0604030504040204" pitchFamily="34" charset="-120"/>
                        </a:rPr>
                        <a:t>)</a:t>
                      </a:r>
                      <a:r>
                        <a:rPr lang="zh-TW" sz="1400" kern="100" dirty="0">
                          <a:effectLst/>
                          <a:latin typeface="微軟正黑體" panose="020B0604030504040204" pitchFamily="34" charset="-120"/>
                          <a:ea typeface="微軟正黑體" panose="020B0604030504040204" pitchFamily="34" charset="-120"/>
                        </a:rPr>
                        <a:t>，並提供檢視流量之介面與擷取畫面</a:t>
                      </a:r>
                      <a:r>
                        <a:rPr lang="en-US" sz="1400" kern="100" dirty="0">
                          <a:effectLst/>
                          <a:latin typeface="微軟正黑體" panose="020B0604030504040204" pitchFamily="34" charset="-120"/>
                          <a:ea typeface="微軟正黑體" panose="020B0604030504040204" pitchFamily="34" charset="-120"/>
                        </a:rPr>
                        <a:t>)</a:t>
                      </a:r>
                      <a:endParaRPr lang="zh-TW" sz="1400" kern="150" dirty="0">
                        <a:effectLst/>
                        <a:latin typeface="微軟正黑體" panose="020B0604030504040204" pitchFamily="34" charset="-120"/>
                        <a:ea typeface="微軟正黑體" panose="020B0604030504040204" pitchFamily="34" charset="-120"/>
                      </a:endParaRPr>
                    </a:p>
                    <a:p>
                      <a:pPr marL="248285" marR="75565" algn="just" fontAlgn="base">
                        <a:spcBef>
                          <a:spcPts val="600"/>
                        </a:spcBef>
                        <a:spcAft>
                          <a:spcPts val="0"/>
                        </a:spcAft>
                      </a:pPr>
                      <a:r>
                        <a:rPr lang="en-US" sz="1400" kern="150" dirty="0">
                          <a:effectLst/>
                          <a:latin typeface="微軟正黑體" panose="020B0604030504040204" pitchFamily="34" charset="-120"/>
                          <a:ea typeface="微軟正黑體" panose="020B0604030504040204" pitchFamily="34" charset="-120"/>
                        </a:rPr>
                        <a:t> </a:t>
                      </a:r>
                    </a:p>
                    <a:p>
                      <a:pPr marL="248285" marR="75565" algn="just" fontAlgn="base">
                        <a:spcBef>
                          <a:spcPts val="600"/>
                        </a:spcBef>
                        <a:spcAft>
                          <a:spcPts val="0"/>
                        </a:spcAft>
                      </a:pPr>
                      <a:endParaRPr lang="zh-TW" sz="1400" kern="150" dirty="0">
                        <a:effectLst/>
                        <a:latin typeface="微軟正黑體" panose="020B0604030504040204" pitchFamily="34" charset="-120"/>
                        <a:ea typeface="微軟正黑體" panose="020B0604030504040204" pitchFamily="34" charset="-120"/>
                      </a:endParaRPr>
                    </a:p>
                    <a:p>
                      <a:pPr marL="180000" marR="76200" lvl="0" indent="-180000" algn="just" fontAlgn="base">
                        <a:spcAft>
                          <a:spcPts val="0"/>
                        </a:spcAft>
                        <a:buSzPts val="1300"/>
                        <a:buFont typeface="+mj-lt"/>
                        <a:buAutoNum type="arabicPeriod" startAt="2"/>
                      </a:pPr>
                      <a:r>
                        <a:rPr lang="zh-TW" sz="1400" kern="150" dirty="0">
                          <a:effectLst/>
                          <a:latin typeface="微軟正黑體" panose="020B0604030504040204" pitchFamily="34" charset="-120"/>
                          <a:ea typeface="微軟正黑體" panose="020B0604030504040204" pitchFamily="34" charset="-120"/>
                        </a:rPr>
                        <a:t>計畫期間總流量：</a:t>
                      </a:r>
                    </a:p>
                    <a:p>
                      <a:pPr marL="248285" marR="75565" algn="just" fontAlgn="base">
                        <a:spcBef>
                          <a:spcPts val="600"/>
                        </a:spcBef>
                        <a:spcAft>
                          <a:spcPts val="0"/>
                        </a:spcAft>
                      </a:pPr>
                      <a:r>
                        <a:rPr lang="en-US" sz="1400" kern="150" dirty="0">
                          <a:effectLst/>
                          <a:latin typeface="微軟正黑體" panose="020B0604030504040204" pitchFamily="34" charset="-120"/>
                          <a:ea typeface="微軟正黑體" panose="020B0604030504040204" pitchFamily="34" charset="-120"/>
                        </a:rPr>
                        <a:t> </a:t>
                      </a:r>
                    </a:p>
                    <a:p>
                      <a:pPr marL="248285" marR="75565" algn="just" fontAlgn="base">
                        <a:spcBef>
                          <a:spcPts val="600"/>
                        </a:spcBef>
                        <a:spcAft>
                          <a:spcPts val="0"/>
                        </a:spcAft>
                      </a:pPr>
                      <a:endParaRPr lang="zh-TW" sz="1400" kern="150" dirty="0">
                        <a:effectLst/>
                        <a:latin typeface="微軟正黑體" panose="020B0604030504040204" pitchFamily="34" charset="-120"/>
                        <a:ea typeface="微軟正黑體" panose="020B0604030504040204" pitchFamily="34" charset="-120"/>
                      </a:endParaRPr>
                    </a:p>
                  </a:txBody>
                  <a:tcPr marL="45720" marR="45720"/>
                </a:tc>
                <a:extLst>
                  <a:ext uri="{0D108BD9-81ED-4DB2-BD59-A6C34878D82A}">
                    <a16:rowId xmlns:a16="http://schemas.microsoft.com/office/drawing/2014/main" val="14439637"/>
                  </a:ext>
                </a:extLst>
              </a:tr>
            </a:tbl>
          </a:graphicData>
        </a:graphic>
      </p:graphicFrame>
      <p:sp>
        <p:nvSpPr>
          <p:cNvPr id="4" name="文字方塊 3">
            <a:extLst>
              <a:ext uri="{FF2B5EF4-FFF2-40B4-BE49-F238E27FC236}">
                <a16:creationId xmlns:a16="http://schemas.microsoft.com/office/drawing/2014/main" id="{4938E685-617F-4B88-A907-A2CCEE5A9A8B}"/>
              </a:ext>
            </a:extLst>
          </p:cNvPr>
          <p:cNvSpPr txBox="1"/>
          <p:nvPr/>
        </p:nvSpPr>
        <p:spPr>
          <a:xfrm>
            <a:off x="230983" y="6392475"/>
            <a:ext cx="3159917" cy="284550"/>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sz="1200" b="0" i="0" u="none" strike="noStrike" kern="1200" cap="none" spc="0" baseline="0" dirty="0">
                <a:solidFill>
                  <a:srgbClr val="000000"/>
                </a:solidFill>
                <a:uFillTx/>
                <a:latin typeface="微軟正黑體" pitchFamily="34"/>
                <a:ea typeface="微軟正黑體" pitchFamily="34"/>
              </a:rPr>
              <a:t>備註：請</a:t>
            </a:r>
            <a:r>
              <a:rPr lang="zh-TW" altLang="en-US" sz="1200" dirty="0">
                <a:solidFill>
                  <a:srgbClr val="000000"/>
                </a:solidFill>
                <a:latin typeface="微軟正黑體" pitchFamily="34"/>
                <a:ea typeface="微軟正黑體" pitchFamily="34"/>
              </a:rPr>
              <a:t>提案單位</a:t>
            </a:r>
            <a:r>
              <a:rPr lang="zh-TW" sz="1200" b="0" i="0" u="none" strike="noStrike" kern="1200" cap="none" spc="0" baseline="0" dirty="0">
                <a:solidFill>
                  <a:srgbClr val="000000"/>
                </a:solidFill>
                <a:uFillTx/>
                <a:latin typeface="微軟正黑體" pitchFamily="34"/>
                <a:ea typeface="微軟正黑體" pitchFamily="34"/>
              </a:rPr>
              <a:t>自行依簡報需要增減內容</a:t>
            </a:r>
          </a:p>
        </p:txBody>
      </p:sp>
    </p:spTree>
    <p:extLst>
      <p:ext uri="{BB962C8B-B14F-4D97-AF65-F5344CB8AC3E}">
        <p14:creationId xmlns:p14="http://schemas.microsoft.com/office/powerpoint/2010/main" val="7209681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字方塊 8">
            <a:extLst>
              <a:ext uri="{FF2B5EF4-FFF2-40B4-BE49-F238E27FC236}">
                <a16:creationId xmlns:a16="http://schemas.microsoft.com/office/drawing/2014/main" id="{F27E2333-1988-468F-A91E-C28CD0CB0DB1}"/>
              </a:ext>
            </a:extLst>
          </p:cNvPr>
          <p:cNvSpPr txBox="1"/>
          <p:nvPr/>
        </p:nvSpPr>
        <p:spPr>
          <a:xfrm>
            <a:off x="385894" y="246525"/>
            <a:ext cx="10670796" cy="458652"/>
          </a:xfrm>
          <a:prstGeom prst="rect">
            <a:avLst/>
          </a:prstGeom>
          <a:noFill/>
        </p:spPr>
        <p:txBody>
          <a:bodyPr wrap="square">
            <a:spAutoFit/>
          </a:bodyPr>
          <a:lstStyle/>
          <a:p>
            <a:pPr marL="285750" indent="-285750">
              <a:lnSpc>
                <a:spcPct val="150000"/>
              </a:lnSpc>
              <a:buFont typeface="Wingdings" panose="05000000000000000000" pitchFamily="2" charset="2"/>
              <a:buChar char="n"/>
            </a:pPr>
            <a:r>
              <a:rPr lang="zh-TW" altLang="en-US" b="1" dirty="0">
                <a:latin typeface="微軟正黑體" panose="020B0604030504040204" pitchFamily="34" charset="-120"/>
                <a:ea typeface="微軟正黑體" panose="020B0604030504040204" pitchFamily="34" charset="-120"/>
              </a:rPr>
              <a:t>雲端解決方案技術特性說明</a:t>
            </a:r>
            <a:r>
              <a:rPr lang="zh-TW" altLang="en-US" b="1" dirty="0">
                <a:latin typeface="新細明體" panose="02020500000000000000" pitchFamily="18" charset="-120"/>
                <a:ea typeface="新細明體" panose="02020500000000000000" pitchFamily="18" charset="-120"/>
              </a:rPr>
              <a:t>：</a:t>
            </a:r>
            <a:r>
              <a:rPr lang="zh-TW" altLang="en-US" b="1" dirty="0">
                <a:latin typeface="微軟正黑體" panose="020B0604030504040204" pitchFamily="34" charset="-120"/>
                <a:ea typeface="微軟正黑體" panose="020B0604030504040204" pitchFamily="34" charset="-120"/>
              </a:rPr>
              <a:t> </a:t>
            </a:r>
            <a:endParaRPr lang="en-US" altLang="zh-TW" b="1" dirty="0">
              <a:latin typeface="微軟正黑體" panose="020B0604030504040204" pitchFamily="34" charset="-120"/>
              <a:ea typeface="微軟正黑體" panose="020B0604030504040204" pitchFamily="34" charset="-120"/>
            </a:endParaRPr>
          </a:p>
        </p:txBody>
      </p:sp>
      <p:graphicFrame>
        <p:nvGraphicFramePr>
          <p:cNvPr id="2" name="表格 1">
            <a:extLst>
              <a:ext uri="{FF2B5EF4-FFF2-40B4-BE49-F238E27FC236}">
                <a16:creationId xmlns:a16="http://schemas.microsoft.com/office/drawing/2014/main" id="{9B6B4142-831E-4496-A221-43F1D8D24710}"/>
              </a:ext>
            </a:extLst>
          </p:cNvPr>
          <p:cNvGraphicFramePr>
            <a:graphicFrameLocks noGrp="1"/>
          </p:cNvGraphicFramePr>
          <p:nvPr>
            <p:extLst>
              <p:ext uri="{D42A27DB-BD31-4B8C-83A1-F6EECF244321}">
                <p14:modId xmlns:p14="http://schemas.microsoft.com/office/powerpoint/2010/main" val="216188132"/>
              </p:ext>
            </p:extLst>
          </p:nvPr>
        </p:nvGraphicFramePr>
        <p:xfrm>
          <a:off x="541089" y="864111"/>
          <a:ext cx="11102829" cy="5377298"/>
        </p:xfrm>
        <a:graphic>
          <a:graphicData uri="http://schemas.openxmlformats.org/drawingml/2006/table">
            <a:tbl>
              <a:tblPr>
                <a:tableStyleId>{22838BEF-8BB2-4498-84A7-C5851F593DF1}</a:tableStyleId>
              </a:tblPr>
              <a:tblGrid>
                <a:gridCol w="1554411">
                  <a:extLst>
                    <a:ext uri="{9D8B030D-6E8A-4147-A177-3AD203B41FA5}">
                      <a16:colId xmlns:a16="http://schemas.microsoft.com/office/drawing/2014/main" val="1426089301"/>
                    </a:ext>
                  </a:extLst>
                </a:gridCol>
                <a:gridCol w="9548418">
                  <a:extLst>
                    <a:ext uri="{9D8B030D-6E8A-4147-A177-3AD203B41FA5}">
                      <a16:colId xmlns:a16="http://schemas.microsoft.com/office/drawing/2014/main" val="3444688526"/>
                    </a:ext>
                  </a:extLst>
                </a:gridCol>
              </a:tblGrid>
              <a:tr h="1122235">
                <a:tc>
                  <a:txBody>
                    <a:bodyPr/>
                    <a:lstStyle/>
                    <a:p>
                      <a:pPr algn="ctr"/>
                      <a:r>
                        <a:rPr lang="zh-TW" sz="1400" b="1" kern="150" dirty="0">
                          <a:effectLst/>
                          <a:latin typeface="微軟正黑體" panose="020B0604030504040204" pitchFamily="34" charset="-120"/>
                          <a:ea typeface="微軟正黑體" panose="020B0604030504040204" pitchFamily="34" charset="-120"/>
                        </a:rPr>
                        <a:t>雲端服務穩定度</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solidFill>
                      <a:schemeClr val="accent5">
                        <a:lumMod val="40000"/>
                        <a:lumOff val="60000"/>
                      </a:schemeClr>
                    </a:solidFill>
                  </a:tcPr>
                </a:tc>
                <a:tc>
                  <a:txBody>
                    <a:bodyPr/>
                    <a:lstStyle/>
                    <a:p>
                      <a:pPr marR="76200" algn="just" fontAlgn="base"/>
                      <a:r>
                        <a:rPr lang="zh-TW" sz="1400" kern="1200" dirty="0">
                          <a:effectLst/>
                          <a:latin typeface="微軟正黑體" panose="020B0604030504040204" pitchFamily="34" charset="-120"/>
                          <a:ea typeface="微軟正黑體" panose="020B0604030504040204" pitchFamily="34" charset="-120"/>
                        </a:rPr>
                        <a:t>請說明系統於真實網路</a:t>
                      </a:r>
                      <a:r>
                        <a:rPr lang="en-US" sz="1400" kern="1200" dirty="0">
                          <a:effectLst/>
                          <a:latin typeface="微軟正黑體" panose="020B0604030504040204" pitchFamily="34" charset="-120"/>
                          <a:ea typeface="微軟正黑體" panose="020B0604030504040204" pitchFamily="34" charset="-120"/>
                        </a:rPr>
                        <a:t>(</a:t>
                      </a:r>
                      <a:r>
                        <a:rPr lang="zh-TW" sz="1400" kern="1200" dirty="0">
                          <a:effectLst/>
                          <a:latin typeface="微軟正黑體" panose="020B0604030504040204" pitchFamily="34" charset="-120"/>
                          <a:ea typeface="微軟正黑體" panose="020B0604030504040204" pitchFamily="34" charset="-120"/>
                        </a:rPr>
                        <a:t>三大電信）環境下整體效能表現，並確保負載平衡機制可正常運行並使使用者感受達到</a:t>
                      </a:r>
                      <a:r>
                        <a:rPr lang="en-US" sz="1400" kern="1200" dirty="0">
                          <a:effectLst/>
                          <a:latin typeface="微軟正黑體" panose="020B0604030504040204" pitchFamily="34" charset="-120"/>
                          <a:ea typeface="微軟正黑體" panose="020B0604030504040204" pitchFamily="34" charset="-120"/>
                        </a:rPr>
                        <a:t>SLA</a:t>
                      </a:r>
                      <a:r>
                        <a:rPr lang="zh-TW" sz="1400" kern="1200" dirty="0">
                          <a:effectLst/>
                          <a:latin typeface="微軟正黑體" panose="020B0604030504040204" pitchFamily="34" charset="-120"/>
                          <a:ea typeface="微軟正黑體" panose="020B0604030504040204" pitchFamily="34" charset="-120"/>
                        </a:rPr>
                        <a:t>水準。</a:t>
                      </a:r>
                      <a:endParaRPr lang="zh-TW" sz="1400" kern="150" dirty="0">
                        <a:effectLst/>
                        <a:latin typeface="微軟正黑體" panose="020B0604030504040204" pitchFamily="34" charset="-120"/>
                        <a:ea typeface="微軟正黑體" panose="020B0604030504040204" pitchFamily="34" charset="-120"/>
                      </a:endParaRPr>
                    </a:p>
                    <a:p>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tc>
                <a:extLst>
                  <a:ext uri="{0D108BD9-81ED-4DB2-BD59-A6C34878D82A}">
                    <a16:rowId xmlns:a16="http://schemas.microsoft.com/office/drawing/2014/main" val="297631178"/>
                  </a:ext>
                </a:extLst>
              </a:tr>
              <a:tr h="1566414">
                <a:tc>
                  <a:txBody>
                    <a:bodyPr/>
                    <a:lstStyle/>
                    <a:p>
                      <a:pPr algn="ctr"/>
                      <a:r>
                        <a:rPr lang="zh-TW" sz="1400" b="1" kern="150" dirty="0">
                          <a:effectLst/>
                          <a:latin typeface="微軟正黑體" panose="020B0604030504040204" pitchFamily="34" charset="-120"/>
                          <a:ea typeface="微軟正黑體" panose="020B0604030504040204" pitchFamily="34" charset="-120"/>
                        </a:rPr>
                        <a:t>資安風險</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solidFill>
                      <a:schemeClr val="accent5">
                        <a:lumMod val="40000"/>
                        <a:lumOff val="60000"/>
                      </a:schemeClr>
                    </a:solidFill>
                  </a:tcPr>
                </a:tc>
                <a:tc>
                  <a:txBody>
                    <a:bodyPr/>
                    <a:lstStyle/>
                    <a:p>
                      <a:pPr marR="76200" algn="just" fontAlgn="base"/>
                      <a:r>
                        <a:rPr lang="zh-TW" sz="1400" kern="1200" dirty="0">
                          <a:effectLst/>
                          <a:latin typeface="微軟正黑體" panose="020B0604030504040204" pitchFamily="34" charset="-120"/>
                          <a:ea typeface="微軟正黑體" panose="020B0604030504040204" pitchFamily="34" charset="-120"/>
                        </a:rPr>
                        <a:t>請說明下列項目是否無中高度以上資安風險：程式碼檢測、網站弱點掃描、主機弱點掃描、</a:t>
                      </a:r>
                      <a:r>
                        <a:rPr lang="en-US" sz="1400" kern="1200" dirty="0">
                          <a:effectLst/>
                          <a:latin typeface="微軟正黑體" panose="020B0604030504040204" pitchFamily="34" charset="-120"/>
                          <a:ea typeface="微軟正黑體" panose="020B0604030504040204" pitchFamily="34" charset="-120"/>
                        </a:rPr>
                        <a:t>APP</a:t>
                      </a:r>
                      <a:r>
                        <a:rPr lang="zh-TW" sz="1400" kern="1200" dirty="0">
                          <a:effectLst/>
                          <a:latin typeface="微軟正黑體" panose="020B0604030504040204" pitchFamily="34" charset="-120"/>
                          <a:ea typeface="微軟正黑體" panose="020B0604030504040204" pitchFamily="34" charset="-120"/>
                        </a:rPr>
                        <a:t>資安檢測、滲透測試、第三方開源元件安全及授權。</a:t>
                      </a:r>
                      <a:endParaRPr lang="zh-TW" sz="1400" kern="150" dirty="0">
                        <a:effectLst/>
                        <a:latin typeface="微軟正黑體" panose="020B0604030504040204" pitchFamily="34" charset="-120"/>
                        <a:ea typeface="微軟正黑體" panose="020B0604030504040204" pitchFamily="34" charset="-120"/>
                      </a:endParaRPr>
                    </a:p>
                    <a:p>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tc>
                <a:extLst>
                  <a:ext uri="{0D108BD9-81ED-4DB2-BD59-A6C34878D82A}">
                    <a16:rowId xmlns:a16="http://schemas.microsoft.com/office/drawing/2014/main" val="1044994500"/>
                  </a:ext>
                </a:extLst>
              </a:tr>
              <a:tr h="1566414">
                <a:tc>
                  <a:txBody>
                    <a:bodyPr/>
                    <a:lstStyle/>
                    <a:p>
                      <a:pPr algn="ctr"/>
                      <a:r>
                        <a:rPr lang="zh-TW" sz="1400" b="1" kern="150" dirty="0">
                          <a:effectLst/>
                          <a:latin typeface="微軟正黑體" panose="020B0604030504040204" pitchFamily="34" charset="-120"/>
                          <a:ea typeface="微軟正黑體" panose="020B0604030504040204" pitchFamily="34" charset="-120"/>
                        </a:rPr>
                        <a:t>資料自主權</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solidFill>
                      <a:schemeClr val="accent5">
                        <a:lumMod val="40000"/>
                        <a:lumOff val="60000"/>
                      </a:schemeClr>
                    </a:solidFill>
                  </a:tcPr>
                </a:tc>
                <a:tc>
                  <a:txBody>
                    <a:bodyPr/>
                    <a:lstStyle/>
                    <a:p>
                      <a:pPr marR="76200" algn="just" fontAlgn="base"/>
                      <a:r>
                        <a:rPr lang="zh-TW" sz="1400" kern="1200">
                          <a:effectLst/>
                          <a:latin typeface="微軟正黑體" panose="020B0604030504040204" pitchFamily="34" charset="-120"/>
                          <a:ea typeface="微軟正黑體" panose="020B0604030504040204" pitchFamily="34" charset="-120"/>
                        </a:rPr>
                        <a:t>請說明雲端儲存之資料可如何移轉或攜至其他雲端方案</a:t>
                      </a:r>
                      <a:r>
                        <a:rPr lang="en-US" sz="1400" kern="1200">
                          <a:effectLst/>
                          <a:latin typeface="微軟正黑體" panose="020B0604030504040204" pitchFamily="34" charset="-120"/>
                          <a:ea typeface="微軟正黑體" panose="020B0604030504040204" pitchFamily="34" charset="-120"/>
                        </a:rPr>
                        <a:t>(</a:t>
                      </a:r>
                      <a:r>
                        <a:rPr lang="zh-TW" sz="1400" kern="1200">
                          <a:effectLst/>
                          <a:latin typeface="微軟正黑體" panose="020B0604030504040204" pitchFamily="34" charset="-120"/>
                          <a:ea typeface="微軟正黑體" panose="020B0604030504040204" pitchFamily="34" charset="-120"/>
                        </a:rPr>
                        <a:t>雲端服務解決方案可獨立運作經營，無需依附在平台上才能營運，且其營運資料可攜或下載以自行運用</a:t>
                      </a:r>
                      <a:r>
                        <a:rPr lang="en-US" sz="1400" kern="1200">
                          <a:effectLst/>
                          <a:latin typeface="微軟正黑體" panose="020B0604030504040204" pitchFamily="34" charset="-120"/>
                          <a:ea typeface="微軟正黑體" panose="020B0604030504040204" pitchFamily="34" charset="-120"/>
                        </a:rPr>
                        <a:t>(</a:t>
                      </a:r>
                      <a:r>
                        <a:rPr lang="zh-TW" sz="1400" kern="1200">
                          <a:effectLst/>
                          <a:latin typeface="微軟正黑體" panose="020B0604030504040204" pitchFamily="34" charset="-120"/>
                          <a:ea typeface="微軟正黑體" panose="020B0604030504040204" pitchFamily="34" charset="-120"/>
                        </a:rPr>
                        <a:t>如：訂單、會員及商品資料等</a:t>
                      </a:r>
                      <a:r>
                        <a:rPr lang="en-US" sz="1400" kern="1200">
                          <a:effectLst/>
                          <a:latin typeface="微軟正黑體" panose="020B0604030504040204" pitchFamily="34" charset="-120"/>
                          <a:ea typeface="微軟正黑體" panose="020B0604030504040204" pitchFamily="34" charset="-120"/>
                        </a:rPr>
                        <a:t>)</a:t>
                      </a:r>
                      <a:r>
                        <a:rPr lang="zh-TW" sz="1400" kern="1200">
                          <a:effectLst/>
                          <a:latin typeface="微軟正黑體" panose="020B0604030504040204" pitchFamily="34" charset="-120"/>
                          <a:ea typeface="微軟正黑體" panose="020B0604030504040204" pitchFamily="34" charset="-120"/>
                        </a:rPr>
                        <a:t>。</a:t>
                      </a:r>
                      <a:endParaRPr lang="zh-TW" sz="1400" kern="150">
                        <a:effectLst/>
                        <a:latin typeface="微軟正黑體" panose="020B0604030504040204" pitchFamily="34" charset="-120"/>
                        <a:ea typeface="微軟正黑體" panose="020B0604030504040204" pitchFamily="34" charset="-120"/>
                      </a:endParaRPr>
                    </a:p>
                    <a:p>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tc>
                <a:extLst>
                  <a:ext uri="{0D108BD9-81ED-4DB2-BD59-A6C34878D82A}">
                    <a16:rowId xmlns:a16="http://schemas.microsoft.com/office/drawing/2014/main" val="893239238"/>
                  </a:ext>
                </a:extLst>
              </a:tr>
              <a:tr h="1122235">
                <a:tc>
                  <a:txBody>
                    <a:bodyPr/>
                    <a:lstStyle/>
                    <a:p>
                      <a:pPr algn="ctr"/>
                      <a:r>
                        <a:rPr lang="zh-TW" sz="1400" b="1" kern="150" dirty="0">
                          <a:effectLst/>
                          <a:latin typeface="微軟正黑體" panose="020B0604030504040204" pitchFamily="34" charset="-120"/>
                          <a:ea typeface="微軟正黑體" panose="020B0604030504040204" pitchFamily="34" charset="-120"/>
                        </a:rPr>
                        <a:t>技術服務能量</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solidFill>
                      <a:schemeClr val="accent5">
                        <a:lumMod val="40000"/>
                        <a:lumOff val="60000"/>
                      </a:schemeClr>
                    </a:solidFill>
                  </a:tcPr>
                </a:tc>
                <a:tc>
                  <a:txBody>
                    <a:bodyPr/>
                    <a:lstStyle/>
                    <a:p>
                      <a:pPr marR="76200" algn="just" fontAlgn="base"/>
                      <a:r>
                        <a:rPr lang="zh-TW" sz="1400" kern="1200" dirty="0">
                          <a:effectLst/>
                          <a:latin typeface="微軟正黑體" panose="020B0604030504040204" pitchFamily="34" charset="-120"/>
                          <a:ea typeface="微軟正黑體" panose="020B0604030504040204" pitchFamily="34" charset="-120"/>
                        </a:rPr>
                        <a:t>請說明受輔導企業教育訓練、諮詢客服等服務提供方式。</a:t>
                      </a:r>
                      <a:endParaRPr lang="zh-TW" sz="1400" kern="150" dirty="0">
                        <a:effectLst/>
                        <a:latin typeface="微軟正黑體" panose="020B0604030504040204" pitchFamily="34" charset="-120"/>
                        <a:ea typeface="微軟正黑體" panose="020B0604030504040204" pitchFamily="34" charset="-120"/>
                      </a:endParaRPr>
                    </a:p>
                    <a:p>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tc>
                <a:extLst>
                  <a:ext uri="{0D108BD9-81ED-4DB2-BD59-A6C34878D82A}">
                    <a16:rowId xmlns:a16="http://schemas.microsoft.com/office/drawing/2014/main" val="3261283134"/>
                  </a:ext>
                </a:extLst>
              </a:tr>
            </a:tbl>
          </a:graphicData>
        </a:graphic>
      </p:graphicFrame>
      <p:sp>
        <p:nvSpPr>
          <p:cNvPr id="4" name="文字方塊 3">
            <a:extLst>
              <a:ext uri="{FF2B5EF4-FFF2-40B4-BE49-F238E27FC236}">
                <a16:creationId xmlns:a16="http://schemas.microsoft.com/office/drawing/2014/main" id="{9ACDE355-2BEA-438C-8EF6-C17272A9F5AD}"/>
              </a:ext>
            </a:extLst>
          </p:cNvPr>
          <p:cNvSpPr txBox="1"/>
          <p:nvPr/>
        </p:nvSpPr>
        <p:spPr>
          <a:xfrm>
            <a:off x="230983" y="6354375"/>
            <a:ext cx="3159917" cy="284550"/>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sz="1200" b="0" i="0" u="none" strike="noStrike" kern="1200" cap="none" spc="0" baseline="0" dirty="0">
                <a:solidFill>
                  <a:srgbClr val="000000"/>
                </a:solidFill>
                <a:uFillTx/>
                <a:latin typeface="微軟正黑體" pitchFamily="34"/>
                <a:ea typeface="微軟正黑體" pitchFamily="34"/>
              </a:rPr>
              <a:t>備註：請</a:t>
            </a:r>
            <a:r>
              <a:rPr lang="zh-TW" altLang="en-US" sz="1200" dirty="0">
                <a:solidFill>
                  <a:srgbClr val="000000"/>
                </a:solidFill>
                <a:latin typeface="微軟正黑體" pitchFamily="34"/>
                <a:ea typeface="微軟正黑體" pitchFamily="34"/>
              </a:rPr>
              <a:t>提案單位</a:t>
            </a:r>
            <a:r>
              <a:rPr lang="zh-TW" sz="1200" b="0" i="0" u="none" strike="noStrike" kern="1200" cap="none" spc="0" baseline="0" dirty="0">
                <a:solidFill>
                  <a:srgbClr val="000000"/>
                </a:solidFill>
                <a:uFillTx/>
                <a:latin typeface="微軟正黑體" pitchFamily="34"/>
                <a:ea typeface="微軟正黑體" pitchFamily="34"/>
              </a:rPr>
              <a:t>自行依簡報需要增減內容</a:t>
            </a:r>
          </a:p>
        </p:txBody>
      </p:sp>
    </p:spTree>
    <p:extLst>
      <p:ext uri="{BB962C8B-B14F-4D97-AF65-F5344CB8AC3E}">
        <p14:creationId xmlns:p14="http://schemas.microsoft.com/office/powerpoint/2010/main" val="29060355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字方塊 8">
            <a:extLst>
              <a:ext uri="{FF2B5EF4-FFF2-40B4-BE49-F238E27FC236}">
                <a16:creationId xmlns:a16="http://schemas.microsoft.com/office/drawing/2014/main" id="{F27E2333-1988-468F-A91E-C28CD0CB0DB1}"/>
              </a:ext>
            </a:extLst>
          </p:cNvPr>
          <p:cNvSpPr txBox="1"/>
          <p:nvPr/>
        </p:nvSpPr>
        <p:spPr>
          <a:xfrm>
            <a:off x="385894" y="246525"/>
            <a:ext cx="10670796" cy="458652"/>
          </a:xfrm>
          <a:prstGeom prst="rect">
            <a:avLst/>
          </a:prstGeom>
          <a:noFill/>
        </p:spPr>
        <p:txBody>
          <a:bodyPr wrap="square">
            <a:spAutoFit/>
          </a:bodyPr>
          <a:lstStyle/>
          <a:p>
            <a:pPr marL="285750" indent="-285750">
              <a:lnSpc>
                <a:spcPct val="150000"/>
              </a:lnSpc>
              <a:buFont typeface="Wingdings" panose="05000000000000000000" pitchFamily="2" charset="2"/>
              <a:buChar char="n"/>
            </a:pPr>
            <a:r>
              <a:rPr lang="zh-TW" altLang="en-US" b="1" dirty="0">
                <a:latin typeface="微軟正黑體" panose="020B0604030504040204" pitchFamily="34" charset="-120"/>
                <a:ea typeface="微軟正黑體" panose="020B0604030504040204" pitchFamily="34" charset="-120"/>
              </a:rPr>
              <a:t>計畫整體</a:t>
            </a:r>
            <a:r>
              <a:rPr lang="en-US" altLang="zh-TW" b="1" dirty="0">
                <a:latin typeface="微軟正黑體" panose="020B0604030504040204" pitchFamily="34" charset="-120"/>
                <a:ea typeface="微軟正黑體" panose="020B0604030504040204" pitchFamily="34" charset="-120"/>
              </a:rPr>
              <a:t>KPI</a:t>
            </a:r>
            <a:r>
              <a:rPr lang="zh-TW" altLang="en-US" b="1" dirty="0">
                <a:latin typeface="微軟正黑體" panose="020B0604030504040204" pitchFamily="34" charset="-120"/>
                <a:ea typeface="微軟正黑體" panose="020B0604030504040204" pitchFamily="34" charset="-120"/>
              </a:rPr>
              <a:t>指標</a:t>
            </a:r>
            <a:r>
              <a:rPr lang="zh-TW" altLang="en-US" b="1" dirty="0">
                <a:latin typeface="新細明體" panose="02020500000000000000" pitchFamily="18" charset="-120"/>
                <a:ea typeface="新細明體" panose="02020500000000000000" pitchFamily="18" charset="-120"/>
              </a:rPr>
              <a:t>：</a:t>
            </a:r>
            <a:r>
              <a:rPr lang="zh-TW" altLang="en-US" b="1" dirty="0">
                <a:latin typeface="微軟正黑體" panose="020B0604030504040204" pitchFamily="34" charset="-120"/>
                <a:ea typeface="微軟正黑體" panose="020B0604030504040204" pitchFamily="34" charset="-120"/>
              </a:rPr>
              <a:t> </a:t>
            </a:r>
            <a:endParaRPr lang="en-US" altLang="zh-TW" b="1" dirty="0">
              <a:latin typeface="微軟正黑體" panose="020B0604030504040204" pitchFamily="34" charset="-120"/>
              <a:ea typeface="微軟正黑體" panose="020B0604030504040204" pitchFamily="34" charset="-120"/>
            </a:endParaRPr>
          </a:p>
        </p:txBody>
      </p:sp>
      <p:graphicFrame>
        <p:nvGraphicFramePr>
          <p:cNvPr id="3" name="表格 2">
            <a:extLst>
              <a:ext uri="{FF2B5EF4-FFF2-40B4-BE49-F238E27FC236}">
                <a16:creationId xmlns:a16="http://schemas.microsoft.com/office/drawing/2014/main" id="{496129C1-7757-443E-A604-6141276DF1D3}"/>
              </a:ext>
            </a:extLst>
          </p:cNvPr>
          <p:cNvGraphicFramePr>
            <a:graphicFrameLocks noGrp="1"/>
          </p:cNvGraphicFramePr>
          <p:nvPr>
            <p:extLst>
              <p:ext uri="{D42A27DB-BD31-4B8C-83A1-F6EECF244321}">
                <p14:modId xmlns:p14="http://schemas.microsoft.com/office/powerpoint/2010/main" val="893829193"/>
              </p:ext>
            </p:extLst>
          </p:nvPr>
        </p:nvGraphicFramePr>
        <p:xfrm>
          <a:off x="586351" y="779495"/>
          <a:ext cx="11019298" cy="5554630"/>
        </p:xfrm>
        <a:graphic>
          <a:graphicData uri="http://schemas.openxmlformats.org/drawingml/2006/table">
            <a:tbl>
              <a:tblPr>
                <a:tableStyleId>{22838BEF-8BB2-4498-84A7-C5851F593DF1}</a:tableStyleId>
              </a:tblPr>
              <a:tblGrid>
                <a:gridCol w="1296458">
                  <a:extLst>
                    <a:ext uri="{9D8B030D-6E8A-4147-A177-3AD203B41FA5}">
                      <a16:colId xmlns:a16="http://schemas.microsoft.com/office/drawing/2014/main" val="2228215400"/>
                    </a:ext>
                  </a:extLst>
                </a:gridCol>
                <a:gridCol w="4174042">
                  <a:extLst>
                    <a:ext uri="{9D8B030D-6E8A-4147-A177-3AD203B41FA5}">
                      <a16:colId xmlns:a16="http://schemas.microsoft.com/office/drawing/2014/main" val="2258934702"/>
                    </a:ext>
                  </a:extLst>
                </a:gridCol>
                <a:gridCol w="1426129">
                  <a:extLst>
                    <a:ext uri="{9D8B030D-6E8A-4147-A177-3AD203B41FA5}">
                      <a16:colId xmlns:a16="http://schemas.microsoft.com/office/drawing/2014/main" val="697661075"/>
                    </a:ext>
                  </a:extLst>
                </a:gridCol>
                <a:gridCol w="4122669">
                  <a:extLst>
                    <a:ext uri="{9D8B030D-6E8A-4147-A177-3AD203B41FA5}">
                      <a16:colId xmlns:a16="http://schemas.microsoft.com/office/drawing/2014/main" val="2680417997"/>
                    </a:ext>
                  </a:extLst>
                </a:gridCol>
              </a:tblGrid>
              <a:tr h="373030">
                <a:tc>
                  <a:txBody>
                    <a:bodyPr/>
                    <a:lstStyle/>
                    <a:p>
                      <a:pPr algn="ctr"/>
                      <a:r>
                        <a:rPr lang="zh-TW" sz="1400" b="1" kern="150" dirty="0">
                          <a:effectLst/>
                          <a:latin typeface="微軟正黑體" panose="020B0604030504040204" pitchFamily="34" charset="-120"/>
                          <a:ea typeface="微軟正黑體" panose="020B0604030504040204" pitchFamily="34" charset="-120"/>
                        </a:rPr>
                        <a:t>類別</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solidFill>
                      <a:schemeClr val="accent5">
                        <a:lumMod val="40000"/>
                        <a:lumOff val="60000"/>
                      </a:schemeClr>
                    </a:solidFill>
                  </a:tcPr>
                </a:tc>
                <a:tc>
                  <a:txBody>
                    <a:bodyPr/>
                    <a:lstStyle/>
                    <a:p>
                      <a:pPr algn="ctr"/>
                      <a:r>
                        <a:rPr lang="zh-TW" sz="1400" b="1" kern="150" dirty="0">
                          <a:effectLst/>
                          <a:latin typeface="微軟正黑體" panose="020B0604030504040204" pitchFamily="34" charset="-120"/>
                          <a:ea typeface="微軟正黑體" panose="020B0604030504040204" pitchFamily="34" charset="-120"/>
                        </a:rPr>
                        <a:t>關鍵績效指數</a:t>
                      </a:r>
                      <a:r>
                        <a:rPr lang="en-US" sz="1400" b="1" kern="150" dirty="0">
                          <a:effectLst/>
                          <a:latin typeface="微軟正黑體" panose="020B0604030504040204" pitchFamily="34" charset="-120"/>
                          <a:ea typeface="微軟正黑體" panose="020B0604030504040204" pitchFamily="34" charset="-120"/>
                        </a:rPr>
                        <a:t>(KPI)</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solidFill>
                      <a:schemeClr val="accent5">
                        <a:lumMod val="40000"/>
                        <a:lumOff val="60000"/>
                      </a:schemeClr>
                    </a:solidFill>
                  </a:tcPr>
                </a:tc>
                <a:tc>
                  <a:txBody>
                    <a:bodyPr/>
                    <a:lstStyle/>
                    <a:p>
                      <a:pPr algn="ctr"/>
                      <a:r>
                        <a:rPr lang="zh-TW" sz="1400" b="1" kern="150" dirty="0">
                          <a:effectLst/>
                          <a:latin typeface="微軟正黑體" panose="020B0604030504040204" pitchFamily="34" charset="-120"/>
                          <a:ea typeface="微軟正黑體" panose="020B0604030504040204" pitchFamily="34" charset="-120"/>
                        </a:rPr>
                        <a:t>預估輔導後</a:t>
                      </a:r>
                    </a:p>
                  </a:txBody>
                  <a:tcPr marL="45720" marR="45720" anchor="ctr">
                    <a:solidFill>
                      <a:schemeClr val="accent5">
                        <a:lumMod val="40000"/>
                        <a:lumOff val="60000"/>
                      </a:schemeClr>
                    </a:solidFill>
                  </a:tcPr>
                </a:tc>
                <a:tc>
                  <a:txBody>
                    <a:bodyPr/>
                    <a:lstStyle/>
                    <a:p>
                      <a:pPr algn="ctr"/>
                      <a:r>
                        <a:rPr lang="zh-TW" sz="1400" b="1" kern="150" dirty="0">
                          <a:effectLst/>
                          <a:latin typeface="微軟正黑體" panose="020B0604030504040204" pitchFamily="34" charset="-120"/>
                          <a:ea typeface="微軟正黑體" panose="020B0604030504040204" pitchFamily="34" charset="-120"/>
                        </a:rPr>
                        <a:t>指標內涵釋義</a:t>
                      </a:r>
                    </a:p>
                  </a:txBody>
                  <a:tcPr marL="45720" marR="45720" anchor="ctr">
                    <a:solidFill>
                      <a:schemeClr val="accent5">
                        <a:lumMod val="40000"/>
                        <a:lumOff val="60000"/>
                      </a:schemeClr>
                    </a:solidFill>
                  </a:tcPr>
                </a:tc>
                <a:extLst>
                  <a:ext uri="{0D108BD9-81ED-4DB2-BD59-A6C34878D82A}">
                    <a16:rowId xmlns:a16="http://schemas.microsoft.com/office/drawing/2014/main" val="1603871456"/>
                  </a:ext>
                </a:extLst>
              </a:tr>
              <a:tr h="518160">
                <a:tc rowSpan="7">
                  <a:txBody>
                    <a:bodyPr/>
                    <a:lstStyle/>
                    <a:p>
                      <a:pPr algn="ctr"/>
                      <a:r>
                        <a:rPr lang="zh-TW" sz="1400" b="1" kern="150" dirty="0">
                          <a:effectLst/>
                          <a:latin typeface="微軟正黑體" panose="020B0604030504040204" pitchFamily="34" charset="-120"/>
                          <a:ea typeface="微軟正黑體" panose="020B0604030504040204" pitchFamily="34" charset="-120"/>
                        </a:rPr>
                        <a:t>必要指標</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solidFill>
                      <a:schemeClr val="accent5">
                        <a:lumMod val="40000"/>
                        <a:lumOff val="60000"/>
                      </a:schemeClr>
                    </a:solidFill>
                  </a:tcPr>
                </a:tc>
                <a:tc>
                  <a:txBody>
                    <a:bodyPr/>
                    <a:lstStyle/>
                    <a:p>
                      <a:pPr algn="ctr"/>
                      <a:r>
                        <a:rPr lang="zh-TW" sz="1400" kern="150">
                          <a:effectLst/>
                          <a:latin typeface="微軟正黑體" panose="020B0604030504040204" pitchFamily="34" charset="-120"/>
                          <a:ea typeface="微軟正黑體" panose="020B0604030504040204" pitchFamily="34" charset="-120"/>
                        </a:rPr>
                        <a:t>帶動企業家數</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tc>
                <a:tc>
                  <a:txBody>
                    <a:bodyPr/>
                    <a:lstStyle/>
                    <a:p>
                      <a:pPr algn="ctr"/>
                      <a:r>
                        <a:rPr lang="en-US" sz="1400" kern="150">
                          <a:effectLst/>
                          <a:latin typeface="微軟正黑體" panose="020B0604030504040204" pitchFamily="34" charset="-120"/>
                          <a:ea typeface="微軟正黑體" panose="020B0604030504040204" pitchFamily="34" charset="-120"/>
                        </a:rPr>
                        <a:t>X</a:t>
                      </a:r>
                      <a:r>
                        <a:rPr lang="zh-TW" sz="1400" kern="150">
                          <a:effectLst/>
                          <a:latin typeface="微軟正黑體" panose="020B0604030504040204" pitchFamily="34" charset="-120"/>
                          <a:ea typeface="微軟正黑體" panose="020B0604030504040204" pitchFamily="34" charset="-120"/>
                        </a:rPr>
                        <a:t>家</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tc>
                <a:tc>
                  <a:txBody>
                    <a:bodyPr/>
                    <a:lstStyle/>
                    <a:p>
                      <a:pPr marL="0" algn="l" defTabSz="914400" rtl="0" eaLnBrk="1" latinLnBrk="0" hangingPunct="1"/>
                      <a:r>
                        <a:rPr lang="en-US" sz="1400" kern="150" dirty="0">
                          <a:solidFill>
                            <a:schemeClr val="dk1"/>
                          </a:solidFill>
                          <a:effectLst/>
                          <a:latin typeface="微軟正黑體" panose="020B0604030504040204" pitchFamily="34" charset="-120"/>
                          <a:ea typeface="微軟正黑體" panose="020B0604030504040204" pitchFamily="34" charset="-120"/>
                        </a:rPr>
                        <a:t> </a:t>
                      </a:r>
                      <a:endParaRPr lang="zh-TW" altLang="en-US" sz="1400" kern="150" dirty="0">
                        <a:solidFill>
                          <a:schemeClr val="dk1"/>
                        </a:solidFill>
                        <a:effectLst/>
                        <a:latin typeface="微軟正黑體" panose="020B0604030504040204" pitchFamily="34" charset="-120"/>
                        <a:ea typeface="微軟正黑體" panose="020B0604030504040204" pitchFamily="34" charset="-120"/>
                        <a:cs typeface="+mn-cs"/>
                      </a:endParaRPr>
                    </a:p>
                  </a:txBody>
                  <a:tcPr marL="45720" marR="45720" anchor="ctr"/>
                </a:tc>
                <a:extLst>
                  <a:ext uri="{0D108BD9-81ED-4DB2-BD59-A6C34878D82A}">
                    <a16:rowId xmlns:a16="http://schemas.microsoft.com/office/drawing/2014/main" val="1574103515"/>
                  </a:ext>
                </a:extLst>
              </a:tr>
              <a:tr h="518160">
                <a:tc vMerge="1">
                  <a:txBody>
                    <a:bodyPr/>
                    <a:lstStyle/>
                    <a:p>
                      <a:endParaRPr lang="zh-TW" altLang="en-US"/>
                    </a:p>
                  </a:txBody>
                  <a:tcPr/>
                </a:tc>
                <a:tc>
                  <a:txBody>
                    <a:bodyPr/>
                    <a:lstStyle/>
                    <a:p>
                      <a:pPr algn="ctr"/>
                      <a:r>
                        <a:rPr lang="zh-TW" sz="1400" kern="150" dirty="0">
                          <a:effectLst/>
                          <a:latin typeface="微軟正黑體" panose="020B0604030504040204" pitchFamily="34" charset="-120"/>
                          <a:ea typeface="微軟正黑體" panose="020B0604030504040204" pitchFamily="34" charset="-120"/>
                        </a:rPr>
                        <a:t>導入雲端服務解決方案</a:t>
                      </a:r>
                      <a:r>
                        <a:rPr lang="en-US" sz="1400" kern="150" dirty="0">
                          <a:effectLst/>
                          <a:latin typeface="微軟正黑體" panose="020B0604030504040204" pitchFamily="34" charset="-120"/>
                          <a:ea typeface="微軟正黑體" panose="020B0604030504040204" pitchFamily="34" charset="-120"/>
                        </a:rPr>
                        <a:t>(</a:t>
                      </a:r>
                      <a:r>
                        <a:rPr lang="zh-TW" sz="1400" kern="150" dirty="0">
                          <a:effectLst/>
                          <a:latin typeface="微軟正黑體" panose="020B0604030504040204" pitchFamily="34" charset="-120"/>
                          <a:ea typeface="微軟正黑體" panose="020B0604030504040204" pitchFamily="34" charset="-120"/>
                        </a:rPr>
                        <a:t>請填入雲端服務方案名稱</a:t>
                      </a:r>
                      <a:r>
                        <a:rPr lang="en-US" sz="1400" kern="150" dirty="0">
                          <a:effectLst/>
                          <a:latin typeface="微軟正黑體" panose="020B0604030504040204" pitchFamily="34" charset="-120"/>
                          <a:ea typeface="微軟正黑體" panose="020B0604030504040204" pitchFamily="34" charset="-120"/>
                        </a:rPr>
                        <a:t>)</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tc>
                <a:tc>
                  <a:txBody>
                    <a:bodyPr/>
                    <a:lstStyle/>
                    <a:p>
                      <a:pPr algn="ctr"/>
                      <a:r>
                        <a:rPr lang="en-US" sz="1400" kern="150">
                          <a:effectLst/>
                          <a:latin typeface="微軟正黑體" panose="020B0604030504040204" pitchFamily="34" charset="-120"/>
                          <a:ea typeface="微軟正黑體" panose="020B0604030504040204" pitchFamily="34" charset="-120"/>
                        </a:rPr>
                        <a:t>X</a:t>
                      </a:r>
                      <a:r>
                        <a:rPr lang="zh-TW" sz="1400" kern="150">
                          <a:effectLst/>
                          <a:latin typeface="微軟正黑體" panose="020B0604030504040204" pitchFamily="34" charset="-120"/>
                          <a:ea typeface="微軟正黑體" panose="020B0604030504040204" pitchFamily="34" charset="-120"/>
                        </a:rPr>
                        <a:t>家</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tc>
                <a:tc>
                  <a:txBody>
                    <a:bodyPr/>
                    <a:lstStyle/>
                    <a:p>
                      <a:pPr marL="0" algn="l" defTabSz="914400" rtl="0" eaLnBrk="1" latinLnBrk="0" hangingPunct="1"/>
                      <a:r>
                        <a:rPr lang="en-US" sz="1400" kern="150" dirty="0">
                          <a:solidFill>
                            <a:schemeClr val="dk1"/>
                          </a:solidFill>
                          <a:effectLst/>
                          <a:latin typeface="微軟正黑體" panose="020B0604030504040204" pitchFamily="34" charset="-120"/>
                          <a:ea typeface="微軟正黑體" panose="020B0604030504040204" pitchFamily="34" charset="-120"/>
                        </a:rPr>
                        <a:t> </a:t>
                      </a:r>
                      <a:endParaRPr lang="zh-TW" altLang="en-US" sz="1400" kern="150" dirty="0">
                        <a:solidFill>
                          <a:schemeClr val="dk1"/>
                        </a:solidFill>
                        <a:effectLst/>
                        <a:latin typeface="微軟正黑體" panose="020B0604030504040204" pitchFamily="34" charset="-120"/>
                        <a:ea typeface="微軟正黑體" panose="020B0604030504040204" pitchFamily="34" charset="-120"/>
                        <a:cs typeface="+mn-cs"/>
                      </a:endParaRPr>
                    </a:p>
                  </a:txBody>
                  <a:tcPr marL="45720" marR="45720" anchor="ctr"/>
                </a:tc>
                <a:extLst>
                  <a:ext uri="{0D108BD9-81ED-4DB2-BD59-A6C34878D82A}">
                    <a16:rowId xmlns:a16="http://schemas.microsoft.com/office/drawing/2014/main" val="552956156"/>
                  </a:ext>
                </a:extLst>
              </a:tr>
              <a:tr h="518160">
                <a:tc vMerge="1">
                  <a:txBody>
                    <a:bodyPr/>
                    <a:lstStyle/>
                    <a:p>
                      <a:endParaRPr lang="zh-TW" altLang="en-US"/>
                    </a:p>
                  </a:txBody>
                  <a:tcPr/>
                </a:tc>
                <a:tc>
                  <a:txBody>
                    <a:bodyPr/>
                    <a:lstStyle/>
                    <a:p>
                      <a:pPr algn="ctr"/>
                      <a:r>
                        <a:rPr lang="zh-TW" sz="1400" kern="150">
                          <a:effectLst/>
                          <a:latin typeface="微軟正黑體" panose="020B0604030504040204" pitchFamily="34" charset="-120"/>
                          <a:ea typeface="微軟正黑體" panose="020B0604030504040204" pitchFamily="34" charset="-120"/>
                        </a:rPr>
                        <a:t>專案顧問輔導</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tc>
                <a:tc>
                  <a:txBody>
                    <a:bodyPr/>
                    <a:lstStyle/>
                    <a:p>
                      <a:pPr algn="ctr"/>
                      <a:r>
                        <a:rPr lang="en-US" sz="1400" kern="150">
                          <a:effectLst/>
                          <a:latin typeface="微軟正黑體" panose="020B0604030504040204" pitchFamily="34" charset="-120"/>
                          <a:ea typeface="微軟正黑體" panose="020B0604030504040204" pitchFamily="34" charset="-120"/>
                        </a:rPr>
                        <a:t>X</a:t>
                      </a:r>
                      <a:r>
                        <a:rPr lang="zh-TW" sz="1400" kern="150">
                          <a:effectLst/>
                          <a:latin typeface="微軟正黑體" panose="020B0604030504040204" pitchFamily="34" charset="-120"/>
                          <a:ea typeface="微軟正黑體" panose="020B0604030504040204" pitchFamily="34" charset="-120"/>
                        </a:rPr>
                        <a:t>次</a:t>
                      </a:r>
                      <a:r>
                        <a:rPr lang="en-US" sz="1400" kern="150">
                          <a:effectLst/>
                          <a:latin typeface="微軟正黑體" panose="020B0604030504040204" pitchFamily="34" charset="-120"/>
                          <a:ea typeface="微軟正黑體" panose="020B0604030504040204" pitchFamily="34" charset="-120"/>
                        </a:rPr>
                        <a:t>/</a:t>
                      </a:r>
                      <a:r>
                        <a:rPr lang="zh-TW" sz="1400" kern="150">
                          <a:effectLst/>
                          <a:latin typeface="微軟正黑體" panose="020B0604030504040204" pitchFamily="34" charset="-120"/>
                          <a:ea typeface="微軟正黑體" panose="020B0604030504040204" pitchFamily="34" charset="-120"/>
                        </a:rPr>
                        <a:t>家</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tc>
                <a:tc>
                  <a:txBody>
                    <a:bodyPr/>
                    <a:lstStyle/>
                    <a:p>
                      <a:pPr marL="0" algn="l" defTabSz="914400" rtl="0" eaLnBrk="1" latinLnBrk="0" hangingPunct="1"/>
                      <a:r>
                        <a:rPr lang="en-US" sz="1400" kern="150" dirty="0">
                          <a:solidFill>
                            <a:schemeClr val="dk1"/>
                          </a:solidFill>
                          <a:effectLst/>
                          <a:latin typeface="微軟正黑體" panose="020B0604030504040204" pitchFamily="34" charset="-120"/>
                          <a:ea typeface="微軟正黑體" panose="020B0604030504040204" pitchFamily="34" charset="-120"/>
                        </a:rPr>
                        <a:t> </a:t>
                      </a:r>
                      <a:endParaRPr lang="zh-TW" altLang="en-US" sz="1400" kern="150" dirty="0">
                        <a:solidFill>
                          <a:schemeClr val="dk1"/>
                        </a:solidFill>
                        <a:effectLst/>
                        <a:latin typeface="微軟正黑體" panose="020B0604030504040204" pitchFamily="34" charset="-120"/>
                        <a:ea typeface="微軟正黑體" panose="020B0604030504040204" pitchFamily="34" charset="-120"/>
                        <a:cs typeface="+mn-cs"/>
                      </a:endParaRPr>
                    </a:p>
                  </a:txBody>
                  <a:tcPr marL="45720" marR="45720" anchor="ctr"/>
                </a:tc>
                <a:extLst>
                  <a:ext uri="{0D108BD9-81ED-4DB2-BD59-A6C34878D82A}">
                    <a16:rowId xmlns:a16="http://schemas.microsoft.com/office/drawing/2014/main" val="3985648782"/>
                  </a:ext>
                </a:extLst>
              </a:tr>
              <a:tr h="518160">
                <a:tc vMerge="1">
                  <a:txBody>
                    <a:bodyPr/>
                    <a:lstStyle/>
                    <a:p>
                      <a:endParaRPr lang="zh-TW" altLang="en-US"/>
                    </a:p>
                  </a:txBody>
                  <a:tcPr/>
                </a:tc>
                <a:tc>
                  <a:txBody>
                    <a:bodyPr/>
                    <a:lstStyle/>
                    <a:p>
                      <a:pPr algn="ctr"/>
                      <a:r>
                        <a:rPr lang="zh-TW" sz="1400" kern="150" dirty="0">
                          <a:effectLst/>
                          <a:latin typeface="微軟正黑體" panose="020B0604030504040204" pitchFamily="34" charset="-120"/>
                          <a:ea typeface="微軟正黑體" panose="020B0604030504040204" pitchFamily="34" charset="-120"/>
                        </a:rPr>
                        <a:t>雲端服務使用流量</a:t>
                      </a:r>
                      <a:r>
                        <a:rPr lang="en-US" altLang="zh-TW" sz="1400" kern="150" dirty="0">
                          <a:effectLst/>
                          <a:latin typeface="微軟正黑體" panose="020B0604030504040204" pitchFamily="34" charset="-120"/>
                          <a:ea typeface="微軟正黑體" panose="020B0604030504040204" pitchFamily="34" charset="-120"/>
                        </a:rPr>
                        <a:t>  </a:t>
                      </a:r>
                      <a:r>
                        <a:rPr lang="en-US" sz="1400" kern="150" dirty="0">
                          <a:effectLst/>
                          <a:latin typeface="微軟正黑體" panose="020B0604030504040204" pitchFamily="34" charset="-120"/>
                          <a:ea typeface="微軟正黑體" panose="020B0604030504040204" pitchFamily="34" charset="-120"/>
                        </a:rPr>
                        <a:t>(</a:t>
                      </a:r>
                      <a:r>
                        <a:rPr lang="zh-TW" sz="1400" kern="150" dirty="0">
                          <a:effectLst/>
                          <a:latin typeface="微軟正黑體" panose="020B0604030504040204" pitchFamily="34" charset="-120"/>
                          <a:ea typeface="微軟正黑體" panose="020B0604030504040204" pitchFamily="34" charset="-120"/>
                        </a:rPr>
                        <a:t>計畫期間總流量</a:t>
                      </a:r>
                      <a:r>
                        <a:rPr lang="en-US" sz="1400" kern="150" dirty="0">
                          <a:effectLst/>
                          <a:latin typeface="微軟正黑體" panose="020B0604030504040204" pitchFamily="34" charset="-120"/>
                          <a:ea typeface="微軟正黑體" panose="020B0604030504040204" pitchFamily="34" charset="-120"/>
                        </a:rPr>
                        <a:t>)</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tc>
                <a:tc>
                  <a:txBody>
                    <a:bodyPr/>
                    <a:lstStyle/>
                    <a:p>
                      <a:pPr algn="ctr"/>
                      <a:r>
                        <a:rPr lang="en-US" sz="1400" kern="150" dirty="0">
                          <a:effectLst/>
                          <a:latin typeface="微軟正黑體" panose="020B0604030504040204" pitchFamily="34" charset="-120"/>
                          <a:ea typeface="微軟正黑體" panose="020B0604030504040204" pitchFamily="34" charset="-120"/>
                        </a:rPr>
                        <a:t>X</a:t>
                      </a:r>
                      <a:r>
                        <a:rPr lang="zh-TW" sz="1400" kern="150" dirty="0">
                          <a:effectLst/>
                          <a:latin typeface="微軟正黑體" panose="020B0604030504040204" pitchFamily="34" charset="-120"/>
                          <a:ea typeface="微軟正黑體" panose="020B0604030504040204" pitchFamily="34" charset="-120"/>
                        </a:rPr>
                        <a:t>次</a:t>
                      </a:r>
                      <a:r>
                        <a:rPr lang="en-US" sz="1400" kern="150" dirty="0">
                          <a:effectLst/>
                          <a:latin typeface="微軟正黑體" panose="020B0604030504040204" pitchFamily="34" charset="-120"/>
                          <a:ea typeface="微軟正黑體" panose="020B0604030504040204" pitchFamily="34" charset="-120"/>
                        </a:rPr>
                        <a:t>/</a:t>
                      </a:r>
                      <a:r>
                        <a:rPr lang="zh-TW" sz="1400" kern="150" dirty="0">
                          <a:effectLst/>
                          <a:latin typeface="微軟正黑體" panose="020B0604030504040204" pitchFamily="34" charset="-120"/>
                          <a:ea typeface="微軟正黑體" panose="020B0604030504040204" pitchFamily="34" charset="-120"/>
                        </a:rPr>
                        <a:t>月</a:t>
                      </a:r>
                      <a:r>
                        <a:rPr lang="en-US" sz="1400" kern="150" dirty="0">
                          <a:effectLst/>
                          <a:latin typeface="微軟正黑體" panose="020B0604030504040204" pitchFamily="34" charset="-120"/>
                          <a:ea typeface="微軟正黑體" panose="020B0604030504040204" pitchFamily="34" charset="-120"/>
                        </a:rPr>
                        <a:t>(</a:t>
                      </a:r>
                      <a:r>
                        <a:rPr lang="zh-TW" sz="1400" kern="150" dirty="0">
                          <a:effectLst/>
                          <a:latin typeface="微軟正黑體" panose="020B0604030504040204" pitchFamily="34" charset="-120"/>
                          <a:ea typeface="微軟正黑體" panose="020B0604030504040204" pitchFamily="34" charset="-120"/>
                        </a:rPr>
                        <a:t>週</a:t>
                      </a:r>
                      <a:r>
                        <a:rPr lang="en-US" sz="1400" kern="150" dirty="0">
                          <a:effectLst/>
                          <a:latin typeface="微軟正黑體" panose="020B0604030504040204" pitchFamily="34" charset="-120"/>
                          <a:ea typeface="微軟正黑體" panose="020B0604030504040204" pitchFamily="34" charset="-120"/>
                        </a:rPr>
                        <a:t>)</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tc>
                <a:tc>
                  <a:txBody>
                    <a:bodyPr/>
                    <a:lstStyle/>
                    <a:p>
                      <a:pPr marL="0" lvl="3" indent="0" algn="l" defTabSz="914400" rtl="0" eaLnBrk="1" latinLnBrk="0" hangingPunct="1">
                        <a:buFont typeface="+mj-lt"/>
                        <a:buNone/>
                      </a:pPr>
                      <a:r>
                        <a:rPr lang="en-US" altLang="zh-TW" sz="1400" kern="150" dirty="0">
                          <a:solidFill>
                            <a:schemeClr val="dk1"/>
                          </a:solidFill>
                          <a:effectLst/>
                          <a:latin typeface="微軟正黑體" panose="020B0604030504040204" pitchFamily="34" charset="-120"/>
                          <a:ea typeface="微軟正黑體" panose="020B0604030504040204" pitchFamily="34" charset="-120"/>
                          <a:cs typeface="+mn-cs"/>
                        </a:rPr>
                        <a:t>1. </a:t>
                      </a:r>
                      <a:r>
                        <a:rPr lang="zh-TW" altLang="en-US" sz="1400" kern="150" dirty="0">
                          <a:solidFill>
                            <a:schemeClr val="dk1"/>
                          </a:solidFill>
                          <a:effectLst/>
                          <a:latin typeface="微軟正黑體" panose="020B0604030504040204" pitchFamily="34" charset="-120"/>
                          <a:ea typeface="微軟正黑體" panose="020B0604030504040204" pitchFamily="34" charset="-120"/>
                          <a:cs typeface="+mn-cs"/>
                        </a:rPr>
                        <a:t>提列單一企業平均常態使用流量數據</a:t>
                      </a:r>
                    </a:p>
                    <a:p>
                      <a:pPr marL="0" lvl="3" indent="0" algn="l" defTabSz="914400" rtl="0" eaLnBrk="1" latinLnBrk="0" hangingPunct="1">
                        <a:buFont typeface="+mj-lt"/>
                        <a:buNone/>
                      </a:pPr>
                      <a:r>
                        <a:rPr lang="en-US" altLang="zh-TW" sz="1400" kern="150" dirty="0">
                          <a:solidFill>
                            <a:schemeClr val="dk1"/>
                          </a:solidFill>
                          <a:effectLst/>
                          <a:latin typeface="微軟正黑體" panose="020B0604030504040204" pitchFamily="34" charset="-120"/>
                          <a:ea typeface="微軟正黑體" panose="020B0604030504040204" pitchFamily="34" charset="-120"/>
                          <a:cs typeface="+mn-cs"/>
                        </a:rPr>
                        <a:t>2. </a:t>
                      </a:r>
                      <a:r>
                        <a:rPr lang="zh-TW" altLang="en-US" sz="1400" kern="150" dirty="0">
                          <a:solidFill>
                            <a:schemeClr val="dk1"/>
                          </a:solidFill>
                          <a:effectLst/>
                          <a:latin typeface="微軟正黑體" panose="020B0604030504040204" pitchFamily="34" charset="-120"/>
                          <a:ea typeface="微軟正黑體" panose="020B0604030504040204" pitchFamily="34" charset="-120"/>
                          <a:cs typeface="+mn-cs"/>
                        </a:rPr>
                        <a:t>系統後台使用紀錄流量折線圖</a:t>
                      </a:r>
                    </a:p>
                  </a:txBody>
                  <a:tcPr marL="45720" marR="45720" anchor="ctr"/>
                </a:tc>
                <a:extLst>
                  <a:ext uri="{0D108BD9-81ED-4DB2-BD59-A6C34878D82A}">
                    <a16:rowId xmlns:a16="http://schemas.microsoft.com/office/drawing/2014/main" val="669284690"/>
                  </a:ext>
                </a:extLst>
              </a:tr>
              <a:tr h="518160">
                <a:tc vMerge="1">
                  <a:txBody>
                    <a:bodyPr/>
                    <a:lstStyle/>
                    <a:p>
                      <a:endParaRPr lang="zh-TW" altLang="en-US"/>
                    </a:p>
                  </a:txBody>
                  <a:tcPr/>
                </a:tc>
                <a:tc>
                  <a:txBody>
                    <a:bodyPr/>
                    <a:lstStyle/>
                    <a:p>
                      <a:pPr algn="ctr"/>
                      <a:r>
                        <a:rPr lang="zh-TW" sz="1400" kern="150" dirty="0">
                          <a:effectLst/>
                          <a:latin typeface="微軟正黑體" panose="020B0604030504040204" pitchFamily="34" charset="-120"/>
                          <a:ea typeface="微軟正黑體" panose="020B0604030504040204" pitchFamily="34" charset="-120"/>
                        </a:rPr>
                        <a:t>提升數位應用知能活動</a:t>
                      </a:r>
                      <a:r>
                        <a:rPr lang="en-US" altLang="zh-TW" sz="1400" kern="150" dirty="0">
                          <a:effectLst/>
                          <a:latin typeface="微軟正黑體" panose="020B0604030504040204" pitchFamily="34" charset="-120"/>
                          <a:ea typeface="微軟正黑體" panose="020B0604030504040204" pitchFamily="34" charset="-120"/>
                        </a:rPr>
                        <a:t>  </a:t>
                      </a:r>
                      <a:r>
                        <a:rPr lang="en-US" sz="1400" kern="150" dirty="0">
                          <a:effectLst/>
                          <a:latin typeface="微軟正黑體" panose="020B0604030504040204" pitchFamily="34" charset="-120"/>
                          <a:ea typeface="微軟正黑體" panose="020B0604030504040204" pitchFamily="34" charset="-120"/>
                        </a:rPr>
                        <a:t>(</a:t>
                      </a:r>
                      <a:r>
                        <a:rPr lang="zh-TW" sz="1400" kern="150" dirty="0">
                          <a:effectLst/>
                          <a:latin typeface="微軟正黑體" panose="020B0604030504040204" pitchFamily="34" charset="-120"/>
                          <a:ea typeface="微軟正黑體" panose="020B0604030504040204" pitchFamily="34" charset="-120"/>
                        </a:rPr>
                        <a:t>請填入活動名稱</a:t>
                      </a:r>
                      <a:r>
                        <a:rPr lang="en-US" sz="1400" kern="150" dirty="0">
                          <a:effectLst/>
                          <a:latin typeface="微軟正黑體" panose="020B0604030504040204" pitchFamily="34" charset="-120"/>
                          <a:ea typeface="微軟正黑體" panose="020B0604030504040204" pitchFamily="34" charset="-120"/>
                        </a:rPr>
                        <a:t>)</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tc>
                <a:tc>
                  <a:txBody>
                    <a:bodyPr/>
                    <a:lstStyle/>
                    <a:p>
                      <a:pPr algn="ctr"/>
                      <a:r>
                        <a:rPr lang="en-US" sz="1400" kern="150">
                          <a:effectLst/>
                          <a:latin typeface="微軟正黑體" panose="020B0604030504040204" pitchFamily="34" charset="-120"/>
                          <a:ea typeface="微軟正黑體" panose="020B0604030504040204" pitchFamily="34" charset="-120"/>
                        </a:rPr>
                        <a:t>X</a:t>
                      </a:r>
                      <a:r>
                        <a:rPr lang="zh-TW" sz="1400" kern="150">
                          <a:effectLst/>
                          <a:latin typeface="微軟正黑體" panose="020B0604030504040204" pitchFamily="34" charset="-120"/>
                          <a:ea typeface="微軟正黑體" panose="020B0604030504040204" pitchFamily="34" charset="-120"/>
                        </a:rPr>
                        <a:t>場</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tc>
                <a:tc>
                  <a:txBody>
                    <a:bodyPr/>
                    <a:lstStyle/>
                    <a:p>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tc>
                <a:extLst>
                  <a:ext uri="{0D108BD9-81ED-4DB2-BD59-A6C34878D82A}">
                    <a16:rowId xmlns:a16="http://schemas.microsoft.com/office/drawing/2014/main" val="1584160222"/>
                  </a:ext>
                </a:extLst>
              </a:tr>
              <a:tr h="518160">
                <a:tc vMerge="1">
                  <a:txBody>
                    <a:bodyPr/>
                    <a:lstStyle/>
                    <a:p>
                      <a:endParaRPr lang="zh-TW" altLang="en-US"/>
                    </a:p>
                  </a:txBody>
                  <a:tcPr/>
                </a:tc>
                <a:tc>
                  <a:txBody>
                    <a:bodyPr/>
                    <a:lstStyle/>
                    <a:p>
                      <a:pPr algn="ctr"/>
                      <a:r>
                        <a:rPr lang="zh-TW" sz="1400" kern="150" dirty="0">
                          <a:effectLst/>
                          <a:latin typeface="微軟正黑體" panose="020B0604030504040204" pitchFamily="34" charset="-120"/>
                          <a:ea typeface="微軟正黑體" panose="020B0604030504040204" pitchFamily="34" charset="-120"/>
                        </a:rPr>
                        <a:t>推動成效成果報告</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tc>
                <a:tc>
                  <a:txBody>
                    <a:bodyPr/>
                    <a:lstStyle/>
                    <a:p>
                      <a:pPr algn="ctr"/>
                      <a:r>
                        <a:rPr lang="en-US" sz="1400" kern="150" dirty="0">
                          <a:effectLst/>
                          <a:latin typeface="微軟正黑體" panose="020B0604030504040204" pitchFamily="34" charset="-120"/>
                          <a:ea typeface="微軟正黑體" panose="020B0604030504040204" pitchFamily="34" charset="-120"/>
                        </a:rPr>
                        <a:t>X</a:t>
                      </a:r>
                      <a:r>
                        <a:rPr lang="zh-TW" sz="1400" kern="150" dirty="0">
                          <a:effectLst/>
                          <a:latin typeface="微軟正黑體" panose="020B0604030504040204" pitchFamily="34" charset="-120"/>
                          <a:ea typeface="微軟正黑體" panose="020B0604030504040204" pitchFamily="34" charset="-120"/>
                        </a:rPr>
                        <a:t>式</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tc>
                <a:tc>
                  <a:txBody>
                    <a:bodyPr/>
                    <a:lstStyle/>
                    <a:p>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tc>
                <a:extLst>
                  <a:ext uri="{0D108BD9-81ED-4DB2-BD59-A6C34878D82A}">
                    <a16:rowId xmlns:a16="http://schemas.microsoft.com/office/drawing/2014/main" val="2884642372"/>
                  </a:ext>
                </a:extLst>
              </a:tr>
              <a:tr h="518160">
                <a:tc vMerge="1">
                  <a:txBody>
                    <a:bodyPr/>
                    <a:lstStyle/>
                    <a:p>
                      <a:endParaRPr lang="zh-TW" altLang="en-US"/>
                    </a:p>
                  </a:txBody>
                  <a:tcPr/>
                </a:tc>
                <a:tc>
                  <a:txBody>
                    <a:bodyPr/>
                    <a:lstStyle/>
                    <a:p>
                      <a:pPr algn="ctr"/>
                      <a:r>
                        <a:rPr lang="zh-TW" sz="1400" kern="150" dirty="0">
                          <a:effectLst/>
                          <a:latin typeface="微軟正黑體" panose="020B0604030504040204" pitchFamily="34" charset="-120"/>
                          <a:ea typeface="微軟正黑體" panose="020B0604030504040204" pitchFamily="34" charset="-120"/>
                        </a:rPr>
                        <a:t>雲端服務數據蒐集分析報告</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tc>
                <a:tc>
                  <a:txBody>
                    <a:bodyPr/>
                    <a:lstStyle/>
                    <a:p>
                      <a:pPr algn="ctr"/>
                      <a:r>
                        <a:rPr lang="en-US" sz="1400" kern="150" dirty="0">
                          <a:effectLst/>
                          <a:latin typeface="微軟正黑體" panose="020B0604030504040204" pitchFamily="34" charset="-120"/>
                          <a:ea typeface="微軟正黑體" panose="020B0604030504040204" pitchFamily="34" charset="-120"/>
                        </a:rPr>
                        <a:t>X</a:t>
                      </a:r>
                      <a:r>
                        <a:rPr lang="zh-TW" sz="1400" kern="150" dirty="0">
                          <a:effectLst/>
                          <a:latin typeface="微軟正黑體" panose="020B0604030504040204" pitchFamily="34" charset="-120"/>
                          <a:ea typeface="微軟正黑體" panose="020B0604030504040204" pitchFamily="34" charset="-120"/>
                        </a:rPr>
                        <a:t>式</a:t>
                      </a:r>
                      <a:r>
                        <a:rPr lang="en-US" sz="1400" kern="150" dirty="0">
                          <a:effectLst/>
                          <a:latin typeface="微軟正黑體" panose="020B0604030504040204" pitchFamily="34" charset="-120"/>
                          <a:ea typeface="微軟正黑體" panose="020B0604030504040204" pitchFamily="34" charset="-120"/>
                        </a:rPr>
                        <a:t> </a:t>
                      </a:r>
                      <a:endParaRPr lang="zh-TW" altLang="en-US"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tc>
                <a:tc>
                  <a:txBody>
                    <a:bodyPr/>
                    <a:lstStyle/>
                    <a:p>
                      <a:r>
                        <a:rPr lang="en-US" sz="1400" kern="150" dirty="0">
                          <a:effectLst/>
                          <a:latin typeface="微軟正黑體" panose="020B0604030504040204" pitchFamily="34" charset="-120"/>
                          <a:ea typeface="微軟正黑體" panose="020B0604030504040204" pitchFamily="34" charset="-120"/>
                        </a:rPr>
                        <a:t> </a:t>
                      </a:r>
                    </a:p>
                  </a:txBody>
                  <a:tcPr marL="45720" marR="45720" anchor="ctr"/>
                </a:tc>
                <a:extLst>
                  <a:ext uri="{0D108BD9-81ED-4DB2-BD59-A6C34878D82A}">
                    <a16:rowId xmlns:a16="http://schemas.microsoft.com/office/drawing/2014/main" val="352231293"/>
                  </a:ext>
                </a:extLst>
              </a:tr>
              <a:tr h="518160">
                <a:tc rowSpan="3">
                  <a:txBody>
                    <a:bodyPr/>
                    <a:lstStyle/>
                    <a:p>
                      <a:pPr algn="ctr"/>
                      <a:r>
                        <a:rPr lang="zh-TW" sz="1400" b="1" kern="150" dirty="0">
                          <a:effectLst/>
                          <a:latin typeface="微軟正黑體" panose="020B0604030504040204" pitchFamily="34" charset="-120"/>
                          <a:ea typeface="微軟正黑體" panose="020B0604030504040204" pitchFamily="34" charset="-120"/>
                        </a:rPr>
                        <a:t>自訂指標</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solidFill>
                      <a:schemeClr val="accent5">
                        <a:lumMod val="40000"/>
                        <a:lumOff val="60000"/>
                      </a:schemeClr>
                    </a:solidFill>
                  </a:tcPr>
                </a:tc>
                <a:tc>
                  <a:txBody>
                    <a:bodyPr/>
                    <a:lstStyle/>
                    <a:p>
                      <a:pPr algn="ctr"/>
                      <a:r>
                        <a:rPr lang="zh-TW" sz="1400" kern="150">
                          <a:effectLst/>
                          <a:latin typeface="微軟正黑體" panose="020B0604030504040204" pitchFamily="34" charset="-120"/>
                          <a:ea typeface="微軟正黑體" panose="020B0604030504040204" pitchFamily="34" charset="-120"/>
                        </a:rPr>
                        <a:t>營運成長面績效指標</a:t>
                      </a:r>
                      <a:r>
                        <a:rPr lang="en-US" sz="1400" kern="150">
                          <a:effectLst/>
                          <a:latin typeface="微軟正黑體" panose="020B0604030504040204" pitchFamily="34" charset="-120"/>
                          <a:ea typeface="微軟正黑體" panose="020B0604030504040204" pitchFamily="34" charset="-120"/>
                        </a:rPr>
                        <a:t>-OOO</a:t>
                      </a:r>
                      <a:endParaRPr lang="zh-TW" sz="1400" kern="150">
                        <a:effectLst/>
                        <a:latin typeface="微軟正黑體" panose="020B0604030504040204" pitchFamily="34" charset="-120"/>
                        <a:ea typeface="微軟正黑體" panose="020B0604030504040204" pitchFamily="34" charset="-120"/>
                      </a:endParaRPr>
                    </a:p>
                    <a:p>
                      <a:pPr algn="ctr"/>
                      <a:r>
                        <a:rPr lang="en-US" sz="1400" kern="150">
                          <a:effectLst/>
                          <a:latin typeface="微軟正黑體" panose="020B0604030504040204" pitchFamily="34" charset="-120"/>
                          <a:ea typeface="微軟正黑體" panose="020B0604030504040204" pitchFamily="34" charset="-120"/>
                        </a:rPr>
                        <a:t>(</a:t>
                      </a:r>
                      <a:r>
                        <a:rPr lang="zh-TW" sz="1400" kern="150">
                          <a:effectLst/>
                          <a:latin typeface="微軟正黑體" panose="020B0604030504040204" pitchFamily="34" charset="-120"/>
                          <a:ea typeface="微軟正黑體" panose="020B0604030504040204" pitchFamily="34" charset="-120"/>
                        </a:rPr>
                        <a:t>請自行填入指標項目</a:t>
                      </a:r>
                      <a:r>
                        <a:rPr lang="en-US" sz="1400" kern="150">
                          <a:effectLst/>
                          <a:latin typeface="微軟正黑體" panose="020B0604030504040204" pitchFamily="34" charset="-120"/>
                          <a:ea typeface="微軟正黑體" panose="020B0604030504040204" pitchFamily="34" charset="-120"/>
                        </a:rPr>
                        <a:t>)</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tc>
                <a:tc>
                  <a:txBody>
                    <a:bodyPr/>
                    <a:lstStyle/>
                    <a:p>
                      <a:pPr algn="ctr"/>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tc>
                <a:tc>
                  <a:txBody>
                    <a:bodyPr/>
                    <a:lstStyle/>
                    <a:p>
                      <a:r>
                        <a:rPr lang="zh-TW" sz="1400" kern="150" dirty="0">
                          <a:effectLst/>
                          <a:latin typeface="微軟正黑體" panose="020B0604030504040204" pitchFamily="34" charset="-120"/>
                          <a:ea typeface="微軟正黑體" panose="020B0604030504040204" pitchFamily="34" charset="-120"/>
                        </a:rPr>
                        <a:t>計算說明：</a:t>
                      </a:r>
                    </a:p>
                    <a:p>
                      <a:r>
                        <a:rPr lang="zh-TW" sz="1400" kern="150" dirty="0">
                          <a:effectLst/>
                          <a:latin typeface="微軟正黑體" panose="020B0604030504040204" pitchFamily="34" charset="-120"/>
                          <a:ea typeface="微軟正黑體" panose="020B0604030504040204" pitchFamily="34" charset="-120"/>
                        </a:rPr>
                        <a:t>查證方式：</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tc>
                <a:extLst>
                  <a:ext uri="{0D108BD9-81ED-4DB2-BD59-A6C34878D82A}">
                    <a16:rowId xmlns:a16="http://schemas.microsoft.com/office/drawing/2014/main" val="768724341"/>
                  </a:ext>
                </a:extLst>
              </a:tr>
              <a:tr h="518160">
                <a:tc vMerge="1">
                  <a:txBody>
                    <a:bodyPr/>
                    <a:lstStyle/>
                    <a:p>
                      <a:endParaRPr lang="zh-TW" altLang="en-US"/>
                    </a:p>
                  </a:txBody>
                  <a:tcPr/>
                </a:tc>
                <a:tc>
                  <a:txBody>
                    <a:bodyPr/>
                    <a:lstStyle/>
                    <a:p>
                      <a:pPr algn="ctr"/>
                      <a:r>
                        <a:rPr lang="zh-TW" sz="1400" kern="150" dirty="0">
                          <a:effectLst/>
                          <a:latin typeface="微軟正黑體" panose="020B0604030504040204" pitchFamily="34" charset="-120"/>
                          <a:ea typeface="微軟正黑體" panose="020B0604030504040204" pitchFamily="34" charset="-120"/>
                        </a:rPr>
                        <a:t>管理優化面績效指標</a:t>
                      </a:r>
                      <a:r>
                        <a:rPr lang="en-US" sz="1400" kern="150" dirty="0">
                          <a:effectLst/>
                          <a:latin typeface="微軟正黑體" panose="020B0604030504040204" pitchFamily="34" charset="-120"/>
                          <a:ea typeface="微軟正黑體" panose="020B0604030504040204" pitchFamily="34" charset="-120"/>
                        </a:rPr>
                        <a:t>-OOO</a:t>
                      </a:r>
                      <a:endParaRPr lang="zh-TW" sz="1400" kern="150" dirty="0">
                        <a:effectLst/>
                        <a:latin typeface="微軟正黑體" panose="020B0604030504040204" pitchFamily="34" charset="-120"/>
                        <a:ea typeface="微軟正黑體" panose="020B0604030504040204" pitchFamily="34" charset="-120"/>
                      </a:endParaRPr>
                    </a:p>
                    <a:p>
                      <a:pPr algn="ctr"/>
                      <a:r>
                        <a:rPr lang="en-US" sz="1400" kern="150" dirty="0">
                          <a:effectLst/>
                          <a:latin typeface="微軟正黑體" panose="020B0604030504040204" pitchFamily="34" charset="-120"/>
                          <a:ea typeface="微軟正黑體" panose="020B0604030504040204" pitchFamily="34" charset="-120"/>
                        </a:rPr>
                        <a:t>(</a:t>
                      </a:r>
                      <a:r>
                        <a:rPr lang="zh-TW" sz="1400" kern="150" dirty="0">
                          <a:effectLst/>
                          <a:latin typeface="微軟正黑體" panose="020B0604030504040204" pitchFamily="34" charset="-120"/>
                          <a:ea typeface="微軟正黑體" panose="020B0604030504040204" pitchFamily="34" charset="-120"/>
                        </a:rPr>
                        <a:t>請自行填入指標項目</a:t>
                      </a:r>
                      <a:r>
                        <a:rPr lang="en-US" sz="1400" kern="150" dirty="0">
                          <a:effectLst/>
                          <a:latin typeface="微軟正黑體" panose="020B0604030504040204" pitchFamily="34" charset="-120"/>
                          <a:ea typeface="微軟正黑體" panose="020B0604030504040204" pitchFamily="34" charset="-120"/>
                        </a:rPr>
                        <a:t>)</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tc>
                <a:tc>
                  <a:txBody>
                    <a:bodyPr/>
                    <a:lstStyle/>
                    <a:p>
                      <a:r>
                        <a:rPr lang="zh-TW" sz="1400" kern="150" dirty="0">
                          <a:effectLst/>
                          <a:latin typeface="微軟正黑體" panose="020B0604030504040204" pitchFamily="34" charset="-120"/>
                          <a:ea typeface="微軟正黑體" panose="020B0604030504040204" pitchFamily="34" charset="-120"/>
                        </a:rPr>
                        <a:t>計算說明：</a:t>
                      </a:r>
                    </a:p>
                    <a:p>
                      <a:r>
                        <a:rPr lang="zh-TW" sz="1400" kern="150" dirty="0">
                          <a:effectLst/>
                          <a:latin typeface="微軟正黑體" panose="020B0604030504040204" pitchFamily="34" charset="-120"/>
                          <a:ea typeface="微軟正黑體" panose="020B0604030504040204" pitchFamily="34" charset="-120"/>
                        </a:rPr>
                        <a:t>查證方式：</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tc>
                <a:extLst>
                  <a:ext uri="{0D108BD9-81ED-4DB2-BD59-A6C34878D82A}">
                    <a16:rowId xmlns:a16="http://schemas.microsoft.com/office/drawing/2014/main" val="3406295365"/>
                  </a:ext>
                </a:extLst>
              </a:tr>
              <a:tr h="518160">
                <a:tc vMerge="1">
                  <a:txBody>
                    <a:bodyPr/>
                    <a:lstStyle/>
                    <a:p>
                      <a:endParaRPr lang="zh-TW" altLang="en-US"/>
                    </a:p>
                  </a:txBody>
                  <a:tcPr/>
                </a:tc>
                <a:tc>
                  <a:txBody>
                    <a:bodyPr/>
                    <a:lstStyle/>
                    <a:p>
                      <a:pPr algn="ctr"/>
                      <a:r>
                        <a:rPr lang="zh-TW" sz="1400" kern="150">
                          <a:effectLst/>
                          <a:latin typeface="微軟正黑體" panose="020B0604030504040204" pitchFamily="34" charset="-120"/>
                          <a:ea typeface="微軟正黑體" panose="020B0604030504040204" pitchFamily="34" charset="-120"/>
                        </a:rPr>
                        <a:t>流程改善面績效指標</a:t>
                      </a:r>
                      <a:r>
                        <a:rPr lang="en-US" sz="1400" kern="150">
                          <a:effectLst/>
                          <a:latin typeface="微軟正黑體" panose="020B0604030504040204" pitchFamily="34" charset="-120"/>
                          <a:ea typeface="微軟正黑體" panose="020B0604030504040204" pitchFamily="34" charset="-120"/>
                        </a:rPr>
                        <a:t>-OOO</a:t>
                      </a:r>
                      <a:endParaRPr lang="zh-TW" sz="1400" kern="150">
                        <a:effectLst/>
                        <a:latin typeface="微軟正黑體" panose="020B0604030504040204" pitchFamily="34" charset="-120"/>
                        <a:ea typeface="微軟正黑體" panose="020B0604030504040204" pitchFamily="34" charset="-120"/>
                      </a:endParaRPr>
                    </a:p>
                    <a:p>
                      <a:pPr algn="ctr"/>
                      <a:r>
                        <a:rPr lang="en-US" sz="1400" kern="150">
                          <a:effectLst/>
                          <a:latin typeface="微軟正黑體" panose="020B0604030504040204" pitchFamily="34" charset="-120"/>
                          <a:ea typeface="微軟正黑體" panose="020B0604030504040204" pitchFamily="34" charset="-120"/>
                        </a:rPr>
                        <a:t>(</a:t>
                      </a:r>
                      <a:r>
                        <a:rPr lang="zh-TW" sz="1400" kern="150">
                          <a:effectLst/>
                          <a:latin typeface="微軟正黑體" panose="020B0604030504040204" pitchFamily="34" charset="-120"/>
                          <a:ea typeface="微軟正黑體" panose="020B0604030504040204" pitchFamily="34" charset="-120"/>
                        </a:rPr>
                        <a:t>請自行填入指標項目</a:t>
                      </a:r>
                      <a:r>
                        <a:rPr lang="en-US" sz="1400" kern="150">
                          <a:effectLst/>
                          <a:latin typeface="微軟正黑體" panose="020B0604030504040204" pitchFamily="34" charset="-120"/>
                          <a:ea typeface="微軟正黑體" panose="020B0604030504040204" pitchFamily="34" charset="-120"/>
                        </a:rPr>
                        <a:t>)</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tc>
                <a:tc>
                  <a:txBody>
                    <a:bodyPr/>
                    <a:lstStyle/>
                    <a:p>
                      <a:pPr algn="ctr"/>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tc>
                <a:tc>
                  <a:txBody>
                    <a:bodyPr/>
                    <a:lstStyle/>
                    <a:p>
                      <a:r>
                        <a:rPr lang="zh-TW" sz="1400" kern="150" dirty="0">
                          <a:effectLst/>
                          <a:latin typeface="微軟正黑體" panose="020B0604030504040204" pitchFamily="34" charset="-120"/>
                          <a:ea typeface="微軟正黑體" panose="020B0604030504040204" pitchFamily="34" charset="-120"/>
                        </a:rPr>
                        <a:t>計算說明：</a:t>
                      </a:r>
                    </a:p>
                    <a:p>
                      <a:r>
                        <a:rPr lang="zh-TW" sz="1400" kern="150" dirty="0">
                          <a:effectLst/>
                          <a:latin typeface="微軟正黑體" panose="020B0604030504040204" pitchFamily="34" charset="-120"/>
                          <a:ea typeface="微軟正黑體" panose="020B0604030504040204" pitchFamily="34" charset="-120"/>
                        </a:rPr>
                        <a:t>查證方式：</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tc>
                <a:extLst>
                  <a:ext uri="{0D108BD9-81ED-4DB2-BD59-A6C34878D82A}">
                    <a16:rowId xmlns:a16="http://schemas.microsoft.com/office/drawing/2014/main" val="4140522435"/>
                  </a:ext>
                </a:extLst>
              </a:tr>
            </a:tbl>
          </a:graphicData>
        </a:graphic>
      </p:graphicFrame>
      <p:sp>
        <p:nvSpPr>
          <p:cNvPr id="4" name="文字方塊 3">
            <a:extLst>
              <a:ext uri="{FF2B5EF4-FFF2-40B4-BE49-F238E27FC236}">
                <a16:creationId xmlns:a16="http://schemas.microsoft.com/office/drawing/2014/main" id="{1FA48FB5-9278-4677-8DB3-E25AB9ACD47B}"/>
              </a:ext>
            </a:extLst>
          </p:cNvPr>
          <p:cNvSpPr txBox="1"/>
          <p:nvPr/>
        </p:nvSpPr>
        <p:spPr>
          <a:xfrm>
            <a:off x="230983" y="6382950"/>
            <a:ext cx="3159917" cy="284550"/>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sz="1200" b="0" i="0" u="none" strike="noStrike" kern="1200" cap="none" spc="0" baseline="0" dirty="0">
                <a:solidFill>
                  <a:srgbClr val="000000"/>
                </a:solidFill>
                <a:uFillTx/>
                <a:latin typeface="微軟正黑體" pitchFamily="34"/>
                <a:ea typeface="微軟正黑體" pitchFamily="34"/>
              </a:rPr>
              <a:t>備註：請</a:t>
            </a:r>
            <a:r>
              <a:rPr lang="zh-TW" altLang="en-US" sz="1200" dirty="0">
                <a:solidFill>
                  <a:srgbClr val="000000"/>
                </a:solidFill>
                <a:latin typeface="微軟正黑體" pitchFamily="34"/>
                <a:ea typeface="微軟正黑體" pitchFamily="34"/>
              </a:rPr>
              <a:t>提案單位</a:t>
            </a:r>
            <a:r>
              <a:rPr lang="zh-TW" sz="1200" b="0" i="0" u="none" strike="noStrike" kern="1200" cap="none" spc="0" baseline="0" dirty="0">
                <a:solidFill>
                  <a:srgbClr val="000000"/>
                </a:solidFill>
                <a:uFillTx/>
                <a:latin typeface="微軟正黑體" pitchFamily="34"/>
                <a:ea typeface="微軟正黑體" pitchFamily="34"/>
              </a:rPr>
              <a:t>自行依簡報需要增減內容</a:t>
            </a:r>
          </a:p>
        </p:txBody>
      </p:sp>
    </p:spTree>
    <p:extLst>
      <p:ext uri="{BB962C8B-B14F-4D97-AF65-F5344CB8AC3E}">
        <p14:creationId xmlns:p14="http://schemas.microsoft.com/office/powerpoint/2010/main" val="31433065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字方塊 8">
            <a:extLst>
              <a:ext uri="{FF2B5EF4-FFF2-40B4-BE49-F238E27FC236}">
                <a16:creationId xmlns:a16="http://schemas.microsoft.com/office/drawing/2014/main" id="{F27E2333-1988-468F-A91E-C28CD0CB0DB1}"/>
              </a:ext>
            </a:extLst>
          </p:cNvPr>
          <p:cNvSpPr txBox="1"/>
          <p:nvPr/>
        </p:nvSpPr>
        <p:spPr>
          <a:xfrm>
            <a:off x="760602" y="446550"/>
            <a:ext cx="10670796" cy="458652"/>
          </a:xfrm>
          <a:prstGeom prst="rect">
            <a:avLst/>
          </a:prstGeom>
          <a:noFill/>
        </p:spPr>
        <p:txBody>
          <a:bodyPr wrap="square">
            <a:spAutoFit/>
          </a:bodyPr>
          <a:lstStyle/>
          <a:p>
            <a:pPr marL="285750" indent="-285750">
              <a:lnSpc>
                <a:spcPct val="150000"/>
              </a:lnSpc>
              <a:buFont typeface="Wingdings" panose="05000000000000000000" pitchFamily="2" charset="2"/>
              <a:buChar char="n"/>
            </a:pPr>
            <a:r>
              <a:rPr lang="zh-TW" altLang="en-US" b="1" dirty="0">
                <a:latin typeface="微軟正黑體" panose="020B0604030504040204" pitchFamily="34" charset="-120"/>
                <a:ea typeface="微軟正黑體" panose="020B0604030504040204" pitchFamily="34" charset="-120"/>
              </a:rPr>
              <a:t>合作單位</a:t>
            </a:r>
            <a:r>
              <a:rPr lang="zh-TW" altLang="en-US" b="1" dirty="0">
                <a:latin typeface="新細明體" panose="02020500000000000000" pitchFamily="18" charset="-120"/>
                <a:ea typeface="新細明體" panose="02020500000000000000" pitchFamily="18" charset="-120"/>
              </a:rPr>
              <a:t>：</a:t>
            </a:r>
            <a:r>
              <a:rPr lang="zh-TW" altLang="en-US" b="1" dirty="0">
                <a:latin typeface="微軟正黑體" panose="020B0604030504040204" pitchFamily="34" charset="-120"/>
                <a:ea typeface="微軟正黑體" panose="020B0604030504040204" pitchFamily="34" charset="-120"/>
              </a:rPr>
              <a:t> </a:t>
            </a:r>
            <a:endParaRPr lang="en-US" altLang="zh-TW" b="1" dirty="0">
              <a:latin typeface="微軟正黑體" panose="020B0604030504040204" pitchFamily="34" charset="-120"/>
              <a:ea typeface="微軟正黑體" panose="020B0604030504040204" pitchFamily="34" charset="-120"/>
            </a:endParaRPr>
          </a:p>
        </p:txBody>
      </p:sp>
      <p:graphicFrame>
        <p:nvGraphicFramePr>
          <p:cNvPr id="2" name="表格 1">
            <a:extLst>
              <a:ext uri="{FF2B5EF4-FFF2-40B4-BE49-F238E27FC236}">
                <a16:creationId xmlns:a16="http://schemas.microsoft.com/office/drawing/2014/main" id="{92FFC35C-9EF5-4E50-BEB8-D1DF1549F569}"/>
              </a:ext>
            </a:extLst>
          </p:cNvPr>
          <p:cNvGraphicFramePr>
            <a:graphicFrameLocks noGrp="1"/>
          </p:cNvGraphicFramePr>
          <p:nvPr>
            <p:extLst>
              <p:ext uri="{D42A27DB-BD31-4B8C-83A1-F6EECF244321}">
                <p14:modId xmlns:p14="http://schemas.microsoft.com/office/powerpoint/2010/main" val="559708644"/>
              </p:ext>
            </p:extLst>
          </p:nvPr>
        </p:nvGraphicFramePr>
        <p:xfrm>
          <a:off x="760602" y="1158120"/>
          <a:ext cx="10670796" cy="4541759"/>
        </p:xfrm>
        <a:graphic>
          <a:graphicData uri="http://schemas.openxmlformats.org/drawingml/2006/table">
            <a:tbl>
              <a:tblPr>
                <a:tableStyleId>{7DF18680-E054-41AD-8BC1-D1AEF772440D}</a:tableStyleId>
              </a:tblPr>
              <a:tblGrid>
                <a:gridCol w="1381124">
                  <a:extLst>
                    <a:ext uri="{9D8B030D-6E8A-4147-A177-3AD203B41FA5}">
                      <a16:colId xmlns:a16="http://schemas.microsoft.com/office/drawing/2014/main" val="2481168971"/>
                    </a:ext>
                  </a:extLst>
                </a:gridCol>
                <a:gridCol w="2335170">
                  <a:extLst>
                    <a:ext uri="{9D8B030D-6E8A-4147-A177-3AD203B41FA5}">
                      <a16:colId xmlns:a16="http://schemas.microsoft.com/office/drawing/2014/main" val="637721347"/>
                    </a:ext>
                  </a:extLst>
                </a:gridCol>
                <a:gridCol w="1616821">
                  <a:extLst>
                    <a:ext uri="{9D8B030D-6E8A-4147-A177-3AD203B41FA5}">
                      <a16:colId xmlns:a16="http://schemas.microsoft.com/office/drawing/2014/main" val="875078478"/>
                    </a:ext>
                  </a:extLst>
                </a:gridCol>
                <a:gridCol w="1617963">
                  <a:extLst>
                    <a:ext uri="{9D8B030D-6E8A-4147-A177-3AD203B41FA5}">
                      <a16:colId xmlns:a16="http://schemas.microsoft.com/office/drawing/2014/main" val="4192735228"/>
                    </a:ext>
                  </a:extLst>
                </a:gridCol>
                <a:gridCol w="3719718">
                  <a:extLst>
                    <a:ext uri="{9D8B030D-6E8A-4147-A177-3AD203B41FA5}">
                      <a16:colId xmlns:a16="http://schemas.microsoft.com/office/drawing/2014/main" val="1342059784"/>
                    </a:ext>
                  </a:extLst>
                </a:gridCol>
              </a:tblGrid>
              <a:tr h="665084">
                <a:tc>
                  <a:txBody>
                    <a:bodyPr/>
                    <a:lstStyle/>
                    <a:p>
                      <a:pPr algn="ctr">
                        <a:lnSpc>
                          <a:spcPts val="1200"/>
                        </a:lnSpc>
                      </a:pPr>
                      <a:r>
                        <a:rPr lang="zh-TW" sz="1600" b="1" kern="150" dirty="0">
                          <a:effectLst/>
                          <a:latin typeface="微軟正黑體" panose="020B0604030504040204" pitchFamily="34" charset="-120"/>
                          <a:ea typeface="微軟正黑體" panose="020B0604030504040204" pitchFamily="34" charset="-120"/>
                        </a:rPr>
                        <a:t>類別</a:t>
                      </a:r>
                      <a:endParaRPr lang="zh-TW" sz="16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solidFill>
                      <a:schemeClr val="accent5">
                        <a:lumMod val="40000"/>
                        <a:lumOff val="60000"/>
                      </a:schemeClr>
                    </a:solidFill>
                  </a:tcPr>
                </a:tc>
                <a:tc>
                  <a:txBody>
                    <a:bodyPr/>
                    <a:lstStyle/>
                    <a:p>
                      <a:pPr algn="ctr">
                        <a:lnSpc>
                          <a:spcPts val="1200"/>
                        </a:lnSpc>
                      </a:pPr>
                      <a:r>
                        <a:rPr lang="zh-TW" sz="1600" b="1" kern="150" dirty="0">
                          <a:effectLst/>
                          <a:latin typeface="微軟正黑體" panose="020B0604030504040204" pitchFamily="34" charset="-120"/>
                          <a:ea typeface="微軟正黑體" panose="020B0604030504040204" pitchFamily="34" charset="-120"/>
                        </a:rPr>
                        <a:t>單位名稱</a:t>
                      </a:r>
                      <a:endParaRPr lang="zh-TW" sz="16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solidFill>
                      <a:schemeClr val="accent5">
                        <a:lumMod val="40000"/>
                        <a:lumOff val="60000"/>
                      </a:schemeClr>
                    </a:solidFill>
                  </a:tcPr>
                </a:tc>
                <a:tc>
                  <a:txBody>
                    <a:bodyPr/>
                    <a:lstStyle/>
                    <a:p>
                      <a:pPr algn="ctr">
                        <a:lnSpc>
                          <a:spcPts val="1200"/>
                        </a:lnSpc>
                      </a:pPr>
                      <a:r>
                        <a:rPr lang="zh-TW" sz="1600" b="1" kern="150" dirty="0">
                          <a:effectLst/>
                          <a:latin typeface="微軟正黑體" panose="020B0604030504040204" pitchFamily="34" charset="-120"/>
                          <a:ea typeface="微軟正黑體" panose="020B0604030504040204" pitchFamily="34" charset="-120"/>
                        </a:rPr>
                        <a:t>統一編號</a:t>
                      </a:r>
                      <a:endParaRPr lang="zh-TW" sz="16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solidFill>
                      <a:schemeClr val="accent5">
                        <a:lumMod val="40000"/>
                        <a:lumOff val="60000"/>
                      </a:schemeClr>
                    </a:solidFill>
                  </a:tcPr>
                </a:tc>
                <a:tc>
                  <a:txBody>
                    <a:bodyPr/>
                    <a:lstStyle/>
                    <a:p>
                      <a:pPr algn="ctr">
                        <a:lnSpc>
                          <a:spcPts val="1200"/>
                        </a:lnSpc>
                      </a:pPr>
                      <a:r>
                        <a:rPr lang="zh-TW" sz="1600" b="1" kern="150" dirty="0">
                          <a:effectLst/>
                          <a:latin typeface="微軟正黑體" panose="020B0604030504040204" pitchFamily="34" charset="-120"/>
                          <a:ea typeface="微軟正黑體" panose="020B0604030504040204" pitchFamily="34" charset="-120"/>
                        </a:rPr>
                        <a:t>分工角色</a:t>
                      </a:r>
                      <a:endParaRPr lang="zh-TW" sz="16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350" marR="6350" marT="0" marB="0" anchor="ctr">
                    <a:solidFill>
                      <a:schemeClr val="accent5">
                        <a:lumMod val="40000"/>
                        <a:lumOff val="60000"/>
                      </a:schemeClr>
                    </a:solidFill>
                  </a:tcPr>
                </a:tc>
                <a:tc>
                  <a:txBody>
                    <a:bodyPr/>
                    <a:lstStyle/>
                    <a:p>
                      <a:pPr algn="ctr">
                        <a:lnSpc>
                          <a:spcPts val="1200"/>
                        </a:lnSpc>
                      </a:pPr>
                      <a:r>
                        <a:rPr lang="zh-TW" sz="1600" b="1" kern="150" dirty="0">
                          <a:effectLst/>
                          <a:latin typeface="微軟正黑體" panose="020B0604030504040204" pitchFamily="34" charset="-120"/>
                          <a:ea typeface="微軟正黑體" panose="020B0604030504040204" pitchFamily="34" charset="-120"/>
                        </a:rPr>
                        <a:t>負責工作內容</a:t>
                      </a:r>
                      <a:endParaRPr lang="zh-TW" sz="16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solidFill>
                      <a:schemeClr val="accent5">
                        <a:lumMod val="40000"/>
                        <a:lumOff val="60000"/>
                      </a:schemeClr>
                    </a:solidFill>
                  </a:tcPr>
                </a:tc>
                <a:extLst>
                  <a:ext uri="{0D108BD9-81ED-4DB2-BD59-A6C34878D82A}">
                    <a16:rowId xmlns:a16="http://schemas.microsoft.com/office/drawing/2014/main" val="3972079460"/>
                  </a:ext>
                </a:extLst>
              </a:tr>
              <a:tr h="1292225">
                <a:tc>
                  <a:txBody>
                    <a:bodyPr/>
                    <a:lstStyle/>
                    <a:p>
                      <a:pPr algn="ctr"/>
                      <a:r>
                        <a:rPr lang="zh-TW" sz="1600" b="1" kern="150" dirty="0">
                          <a:effectLst/>
                          <a:latin typeface="微軟正黑體" panose="020B0604030504040204" pitchFamily="34" charset="-120"/>
                          <a:ea typeface="微軟正黑體" panose="020B0604030504040204" pitchFamily="34" charset="-120"/>
                        </a:rPr>
                        <a:t>雲端服務</a:t>
                      </a:r>
                    </a:p>
                    <a:p>
                      <a:pPr algn="ctr"/>
                      <a:r>
                        <a:rPr lang="zh-TW" sz="1600" b="1" kern="150" dirty="0">
                          <a:effectLst/>
                          <a:latin typeface="微軟正黑體" panose="020B0604030504040204" pitchFamily="34" charset="-120"/>
                          <a:ea typeface="微軟正黑體" panose="020B0604030504040204" pitchFamily="34" charset="-120"/>
                        </a:rPr>
                        <a:t>供應商</a:t>
                      </a:r>
                      <a:endParaRPr lang="zh-TW" sz="16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solidFill>
                      <a:schemeClr val="accent5">
                        <a:lumMod val="40000"/>
                        <a:lumOff val="60000"/>
                      </a:schemeClr>
                    </a:solidFill>
                  </a:tcPr>
                </a:tc>
                <a:tc>
                  <a:txBody>
                    <a:bodyPr/>
                    <a:lstStyle/>
                    <a:p>
                      <a:pPr algn="ctr"/>
                      <a:r>
                        <a:rPr lang="en-US" sz="1600" kern="150" dirty="0">
                          <a:effectLst/>
                          <a:latin typeface="微軟正黑體" panose="020B0604030504040204" pitchFamily="34" charset="-120"/>
                          <a:ea typeface="微軟正黑體" panose="020B0604030504040204" pitchFamily="34" charset="-120"/>
                        </a:rPr>
                        <a:t>xxx</a:t>
                      </a:r>
                      <a:r>
                        <a:rPr lang="zh-TW" sz="1600" kern="150" dirty="0">
                          <a:effectLst/>
                          <a:latin typeface="微軟正黑體" panose="020B0604030504040204" pitchFamily="34" charset="-120"/>
                          <a:ea typeface="微軟正黑體" panose="020B0604030504040204" pitchFamily="34" charset="-120"/>
                        </a:rPr>
                        <a:t>公司</a:t>
                      </a:r>
                      <a:endParaRPr lang="zh-TW" sz="16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algn="ctr"/>
                      <a:r>
                        <a:rPr lang="en-US" sz="1600" kern="150" dirty="0">
                          <a:effectLst/>
                          <a:latin typeface="微軟正黑體" panose="020B0604030504040204" pitchFamily="34" charset="-120"/>
                          <a:ea typeface="微軟正黑體" panose="020B0604030504040204" pitchFamily="34" charset="-120"/>
                        </a:rPr>
                        <a:t> </a:t>
                      </a:r>
                      <a:endParaRPr lang="zh-TW" sz="16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algn="ctr"/>
                      <a:r>
                        <a:rPr lang="en-US" sz="1600" kern="150">
                          <a:effectLst/>
                          <a:latin typeface="微軟正黑體" panose="020B0604030504040204" pitchFamily="34" charset="-120"/>
                          <a:ea typeface="微軟正黑體" panose="020B0604030504040204" pitchFamily="34" charset="-120"/>
                        </a:rPr>
                        <a:t> </a:t>
                      </a:r>
                      <a:endParaRPr lang="zh-TW" sz="16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350" marR="6350" marT="0" marB="0" anchor="ctr"/>
                </a:tc>
                <a:tc>
                  <a:txBody>
                    <a:bodyPr/>
                    <a:lstStyle/>
                    <a:p>
                      <a:pPr algn="ctr"/>
                      <a:r>
                        <a:rPr lang="en-US" sz="1600" kern="150" dirty="0">
                          <a:effectLst/>
                          <a:latin typeface="微軟正黑體" panose="020B0604030504040204" pitchFamily="34" charset="-120"/>
                          <a:ea typeface="微軟正黑體" panose="020B0604030504040204" pitchFamily="34" charset="-120"/>
                        </a:rPr>
                        <a:t> </a:t>
                      </a:r>
                      <a:endParaRPr lang="zh-TW" sz="16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372066986"/>
                  </a:ext>
                </a:extLst>
              </a:tr>
              <a:tr h="1292225">
                <a:tc>
                  <a:txBody>
                    <a:bodyPr/>
                    <a:lstStyle/>
                    <a:p>
                      <a:pPr algn="ctr"/>
                      <a:r>
                        <a:rPr lang="zh-TW" sz="1600" b="1" kern="150" dirty="0">
                          <a:effectLst/>
                          <a:latin typeface="微軟正黑體" panose="020B0604030504040204" pitchFamily="34" charset="-120"/>
                          <a:ea typeface="微軟正黑體" panose="020B0604030504040204" pitchFamily="34" charset="-120"/>
                        </a:rPr>
                        <a:t>地推單位</a:t>
                      </a:r>
                      <a:endParaRPr lang="zh-TW" sz="16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solidFill>
                      <a:schemeClr val="accent5">
                        <a:lumMod val="40000"/>
                        <a:lumOff val="60000"/>
                      </a:schemeClr>
                    </a:solidFill>
                  </a:tcPr>
                </a:tc>
                <a:tc>
                  <a:txBody>
                    <a:bodyPr/>
                    <a:lstStyle/>
                    <a:p>
                      <a:pPr algn="ctr"/>
                      <a:r>
                        <a:rPr lang="en-US" sz="1600" kern="150" dirty="0">
                          <a:effectLst/>
                          <a:latin typeface="微軟正黑體" panose="020B0604030504040204" pitchFamily="34" charset="-120"/>
                          <a:ea typeface="微軟正黑體" panose="020B0604030504040204" pitchFamily="34" charset="-120"/>
                        </a:rPr>
                        <a:t>xxx</a:t>
                      </a:r>
                      <a:r>
                        <a:rPr lang="zh-TW" sz="1600" kern="150" dirty="0">
                          <a:effectLst/>
                          <a:latin typeface="微軟正黑體" panose="020B0604030504040204" pitchFamily="34" charset="-120"/>
                          <a:ea typeface="微軟正黑體" panose="020B0604030504040204" pitchFamily="34" charset="-120"/>
                        </a:rPr>
                        <a:t>公司</a:t>
                      </a:r>
                      <a:endParaRPr lang="zh-TW" sz="16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algn="ctr"/>
                      <a:r>
                        <a:rPr lang="en-US" sz="1600" kern="150">
                          <a:effectLst/>
                          <a:latin typeface="微軟正黑體" panose="020B0604030504040204" pitchFamily="34" charset="-120"/>
                          <a:ea typeface="微軟正黑體" panose="020B0604030504040204" pitchFamily="34" charset="-120"/>
                        </a:rPr>
                        <a:t> </a:t>
                      </a:r>
                      <a:endParaRPr lang="zh-TW" sz="16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algn="ctr"/>
                      <a:r>
                        <a:rPr lang="en-US" sz="1600" kern="150" dirty="0">
                          <a:effectLst/>
                          <a:latin typeface="微軟正黑體" panose="020B0604030504040204" pitchFamily="34" charset="-120"/>
                          <a:ea typeface="微軟正黑體" panose="020B0604030504040204" pitchFamily="34" charset="-120"/>
                        </a:rPr>
                        <a:t> </a:t>
                      </a:r>
                      <a:endParaRPr lang="zh-TW" sz="16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350" marR="6350" marT="0" marB="0" anchor="ctr"/>
                </a:tc>
                <a:tc>
                  <a:txBody>
                    <a:bodyPr/>
                    <a:lstStyle/>
                    <a:p>
                      <a:pPr algn="ctr"/>
                      <a:r>
                        <a:rPr lang="en-US" sz="1600" kern="150" dirty="0">
                          <a:effectLst/>
                          <a:latin typeface="微軟正黑體" panose="020B0604030504040204" pitchFamily="34" charset="-120"/>
                          <a:ea typeface="微軟正黑體" panose="020B0604030504040204" pitchFamily="34" charset="-120"/>
                        </a:rPr>
                        <a:t> </a:t>
                      </a:r>
                      <a:endParaRPr lang="zh-TW" sz="16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86560831"/>
                  </a:ext>
                </a:extLst>
              </a:tr>
              <a:tr h="1292225">
                <a:tc>
                  <a:txBody>
                    <a:bodyPr/>
                    <a:lstStyle/>
                    <a:p>
                      <a:pPr algn="ctr"/>
                      <a:r>
                        <a:rPr lang="zh-TW" sz="1600" b="1" kern="150" dirty="0">
                          <a:effectLst/>
                          <a:latin typeface="微軟正黑體" panose="020B0604030504040204" pitchFamily="34" charset="-120"/>
                          <a:ea typeface="微軟正黑體" panose="020B0604030504040204" pitchFamily="34" charset="-120"/>
                        </a:rPr>
                        <a:t>合作單位</a:t>
                      </a:r>
                      <a:endParaRPr lang="zh-TW" sz="16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solidFill>
                      <a:schemeClr val="accent5">
                        <a:lumMod val="40000"/>
                        <a:lumOff val="60000"/>
                      </a:schemeClr>
                    </a:solidFill>
                  </a:tcPr>
                </a:tc>
                <a:tc>
                  <a:txBody>
                    <a:bodyPr/>
                    <a:lstStyle/>
                    <a:p>
                      <a:pPr algn="ctr"/>
                      <a:r>
                        <a:rPr lang="en-US" sz="1600" kern="150">
                          <a:effectLst/>
                          <a:latin typeface="微軟正黑體" panose="020B0604030504040204" pitchFamily="34" charset="-120"/>
                          <a:ea typeface="微軟正黑體" panose="020B0604030504040204" pitchFamily="34" charset="-120"/>
                        </a:rPr>
                        <a:t>xxx</a:t>
                      </a:r>
                      <a:r>
                        <a:rPr lang="zh-TW" sz="1600" kern="150">
                          <a:effectLst/>
                          <a:latin typeface="微軟正黑體" panose="020B0604030504040204" pitchFamily="34" charset="-120"/>
                          <a:ea typeface="微軟正黑體" panose="020B0604030504040204" pitchFamily="34" charset="-120"/>
                        </a:rPr>
                        <a:t>公司</a:t>
                      </a:r>
                      <a:endParaRPr lang="zh-TW" sz="16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algn="ctr"/>
                      <a:r>
                        <a:rPr lang="en-US" sz="1600" kern="150">
                          <a:effectLst/>
                          <a:latin typeface="微軟正黑體" panose="020B0604030504040204" pitchFamily="34" charset="-120"/>
                          <a:ea typeface="微軟正黑體" panose="020B0604030504040204" pitchFamily="34" charset="-120"/>
                        </a:rPr>
                        <a:t> </a:t>
                      </a:r>
                      <a:endParaRPr lang="zh-TW" sz="16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algn="ctr"/>
                      <a:r>
                        <a:rPr lang="en-US" sz="1600" kern="150">
                          <a:effectLst/>
                          <a:latin typeface="微軟正黑體" panose="020B0604030504040204" pitchFamily="34" charset="-120"/>
                          <a:ea typeface="微軟正黑體" panose="020B0604030504040204" pitchFamily="34" charset="-120"/>
                        </a:rPr>
                        <a:t> </a:t>
                      </a:r>
                      <a:endParaRPr lang="zh-TW" sz="16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350" marR="6350" marT="0" marB="0" anchor="ctr"/>
                </a:tc>
                <a:tc>
                  <a:txBody>
                    <a:bodyPr/>
                    <a:lstStyle/>
                    <a:p>
                      <a:pPr algn="ctr"/>
                      <a:r>
                        <a:rPr lang="en-US" sz="1600" kern="150" dirty="0">
                          <a:effectLst/>
                          <a:latin typeface="微軟正黑體" panose="020B0604030504040204" pitchFamily="34" charset="-120"/>
                          <a:ea typeface="微軟正黑體" panose="020B0604030504040204" pitchFamily="34" charset="-120"/>
                        </a:rPr>
                        <a:t> </a:t>
                      </a:r>
                      <a:endParaRPr lang="zh-TW" sz="16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extLst>
                  <a:ext uri="{0D108BD9-81ED-4DB2-BD59-A6C34878D82A}">
                    <a16:rowId xmlns:a16="http://schemas.microsoft.com/office/drawing/2014/main" val="670081599"/>
                  </a:ext>
                </a:extLst>
              </a:tr>
            </a:tbl>
          </a:graphicData>
        </a:graphic>
      </p:graphicFrame>
      <p:sp>
        <p:nvSpPr>
          <p:cNvPr id="5" name="文字方塊 4">
            <a:extLst>
              <a:ext uri="{FF2B5EF4-FFF2-40B4-BE49-F238E27FC236}">
                <a16:creationId xmlns:a16="http://schemas.microsoft.com/office/drawing/2014/main" id="{9AF77495-5FD8-4B34-B76F-DA652A32EE4A}"/>
              </a:ext>
            </a:extLst>
          </p:cNvPr>
          <p:cNvSpPr txBox="1"/>
          <p:nvPr/>
        </p:nvSpPr>
        <p:spPr>
          <a:xfrm>
            <a:off x="230983" y="6354375"/>
            <a:ext cx="3159917" cy="284550"/>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sz="1200" b="0" i="0" u="none" strike="noStrike" kern="1200" cap="none" spc="0" baseline="0" dirty="0">
                <a:solidFill>
                  <a:srgbClr val="000000"/>
                </a:solidFill>
                <a:uFillTx/>
                <a:latin typeface="微軟正黑體" pitchFamily="34"/>
                <a:ea typeface="微軟正黑體" pitchFamily="34"/>
              </a:rPr>
              <a:t>備註：請</a:t>
            </a:r>
            <a:r>
              <a:rPr lang="zh-TW" altLang="en-US" sz="1200" dirty="0">
                <a:solidFill>
                  <a:srgbClr val="000000"/>
                </a:solidFill>
                <a:latin typeface="微軟正黑體" pitchFamily="34"/>
                <a:ea typeface="微軟正黑體" pitchFamily="34"/>
              </a:rPr>
              <a:t>提案單位</a:t>
            </a:r>
            <a:r>
              <a:rPr lang="zh-TW" sz="1200" b="0" i="0" u="none" strike="noStrike" kern="1200" cap="none" spc="0" baseline="0" dirty="0">
                <a:solidFill>
                  <a:srgbClr val="000000"/>
                </a:solidFill>
                <a:uFillTx/>
                <a:latin typeface="微軟正黑體" pitchFamily="34"/>
                <a:ea typeface="微軟正黑體" pitchFamily="34"/>
              </a:rPr>
              <a:t>自行依簡報需要增減內容</a:t>
            </a:r>
          </a:p>
        </p:txBody>
      </p:sp>
    </p:spTree>
    <p:extLst>
      <p:ext uri="{BB962C8B-B14F-4D97-AF65-F5344CB8AC3E}">
        <p14:creationId xmlns:p14="http://schemas.microsoft.com/office/powerpoint/2010/main" val="20764761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內容版面配置區 2">
            <a:extLst>
              <a:ext uri="{FF2B5EF4-FFF2-40B4-BE49-F238E27FC236}">
                <a16:creationId xmlns:a16="http://schemas.microsoft.com/office/drawing/2014/main" id="{2D4C3F2A-5940-4B36-B638-5BD853EB188D}"/>
              </a:ext>
            </a:extLst>
          </p:cNvPr>
          <p:cNvSpPr txBox="1">
            <a:spLocks/>
          </p:cNvSpPr>
          <p:nvPr/>
        </p:nvSpPr>
        <p:spPr>
          <a:xfrm>
            <a:off x="423862" y="228600"/>
            <a:ext cx="11344275" cy="6086474"/>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457200" indent="-457200">
              <a:lnSpc>
                <a:spcPct val="150000"/>
              </a:lnSpc>
              <a:buFont typeface="+mj-ea"/>
              <a:buAutoNum type="ea1ChtPeriod" startAt="3"/>
            </a:pPr>
            <a:r>
              <a:rPr lang="zh-TW" altLang="en-US" b="1" dirty="0">
                <a:solidFill>
                  <a:schemeClr val="tx1"/>
                </a:solidFill>
                <a:latin typeface="微軟正黑體" panose="020B0604030504040204" pitchFamily="34" charset="-120"/>
                <a:ea typeface="微軟正黑體" panose="020B0604030504040204" pitchFamily="34" charset="-120"/>
              </a:rPr>
              <a:t> 計畫預期成果</a:t>
            </a:r>
            <a:endParaRPr lang="en-US" altLang="zh-TW" sz="2000" b="1" dirty="0">
              <a:solidFill>
                <a:schemeClr val="tx1"/>
              </a:solidFill>
              <a:latin typeface="微軟正黑體" panose="020B0604030504040204" pitchFamily="34" charset="-120"/>
              <a:ea typeface="微軟正黑體" panose="020B0604030504040204" pitchFamily="34" charset="-120"/>
            </a:endParaRPr>
          </a:p>
          <a:p>
            <a:pPr marL="742950" lvl="1" indent="-285750">
              <a:lnSpc>
                <a:spcPct val="150000"/>
              </a:lnSpc>
              <a:buFont typeface="Wingdings" panose="05000000000000000000" pitchFamily="2" charset="2"/>
              <a:buChar char="n"/>
            </a:pPr>
            <a:r>
              <a:rPr lang="zh-TW" altLang="en-US" sz="1800" dirty="0">
                <a:solidFill>
                  <a:schemeClr val="tx1"/>
                </a:solidFill>
                <a:latin typeface="微軟正黑體" panose="020B0604030504040204" pitchFamily="34" charset="-120"/>
                <a:ea typeface="微軟正黑體" panose="020B0604030504040204" pitchFamily="34" charset="-120"/>
              </a:rPr>
              <a:t>量化效益</a:t>
            </a:r>
            <a:r>
              <a:rPr lang="zh-TW" altLang="en-US" sz="1800" dirty="0">
                <a:solidFill>
                  <a:schemeClr val="tx1"/>
                </a:solidFill>
                <a:latin typeface="新細明體" panose="02020500000000000000" pitchFamily="18" charset="-120"/>
                <a:ea typeface="新細明體" panose="02020500000000000000" pitchFamily="18" charset="-120"/>
              </a:rPr>
              <a:t>：</a:t>
            </a:r>
            <a:endParaRPr lang="en-US" altLang="zh-TW" sz="1800" dirty="0">
              <a:solidFill>
                <a:schemeClr val="tx1"/>
              </a:solidFill>
              <a:latin typeface="微軟正黑體" panose="020B0604030504040204" pitchFamily="34" charset="-120"/>
              <a:ea typeface="微軟正黑體" panose="020B0604030504040204" pitchFamily="34" charset="-120"/>
            </a:endParaRPr>
          </a:p>
        </p:txBody>
      </p:sp>
      <p:graphicFrame>
        <p:nvGraphicFramePr>
          <p:cNvPr id="6" name="表格 5">
            <a:extLst>
              <a:ext uri="{FF2B5EF4-FFF2-40B4-BE49-F238E27FC236}">
                <a16:creationId xmlns:a16="http://schemas.microsoft.com/office/drawing/2014/main" id="{0A671971-3D33-490D-878D-D19C5DA52E7A}"/>
              </a:ext>
            </a:extLst>
          </p:cNvPr>
          <p:cNvGraphicFramePr>
            <a:graphicFrameLocks noGrp="1"/>
          </p:cNvGraphicFramePr>
          <p:nvPr>
            <p:extLst>
              <p:ext uri="{D42A27DB-BD31-4B8C-83A1-F6EECF244321}">
                <p14:modId xmlns:p14="http://schemas.microsoft.com/office/powerpoint/2010/main" val="3498887183"/>
              </p:ext>
            </p:extLst>
          </p:nvPr>
        </p:nvGraphicFramePr>
        <p:xfrm>
          <a:off x="838199" y="1403080"/>
          <a:ext cx="10515600" cy="4769119"/>
        </p:xfrm>
        <a:graphic>
          <a:graphicData uri="http://schemas.openxmlformats.org/drawingml/2006/table">
            <a:tbl>
              <a:tblPr firstRow="1" firstCol="1" lastRow="1" lastCol="1" bandRow="1" bandCol="1">
                <a:tableStyleId>{5A111915-BE36-4E01-A7E5-04B1672EAD32}</a:tableStyleId>
              </a:tblPr>
              <a:tblGrid>
                <a:gridCol w="557693">
                  <a:extLst>
                    <a:ext uri="{9D8B030D-6E8A-4147-A177-3AD203B41FA5}">
                      <a16:colId xmlns:a16="http://schemas.microsoft.com/office/drawing/2014/main" val="3692212153"/>
                    </a:ext>
                  </a:extLst>
                </a:gridCol>
                <a:gridCol w="2986219">
                  <a:extLst>
                    <a:ext uri="{9D8B030D-6E8A-4147-A177-3AD203B41FA5}">
                      <a16:colId xmlns:a16="http://schemas.microsoft.com/office/drawing/2014/main" val="3730224941"/>
                    </a:ext>
                  </a:extLst>
                </a:gridCol>
                <a:gridCol w="6971688">
                  <a:extLst>
                    <a:ext uri="{9D8B030D-6E8A-4147-A177-3AD203B41FA5}">
                      <a16:colId xmlns:a16="http://schemas.microsoft.com/office/drawing/2014/main" val="2716567902"/>
                    </a:ext>
                  </a:extLst>
                </a:gridCol>
              </a:tblGrid>
              <a:tr h="378433">
                <a:tc>
                  <a:txBody>
                    <a:bodyPr/>
                    <a:lstStyle/>
                    <a:p>
                      <a:pPr algn="ctr"/>
                      <a:r>
                        <a:rPr lang="zh-TW" sz="1400" b="1" kern="0" dirty="0">
                          <a:solidFill>
                            <a:schemeClr val="tx1"/>
                          </a:solidFill>
                          <a:effectLst/>
                          <a:latin typeface="微軟正黑體" panose="020B0604030504040204" pitchFamily="34" charset="-120"/>
                          <a:ea typeface="微軟正黑體" panose="020B0604030504040204" pitchFamily="34" charset="-120"/>
                        </a:rPr>
                        <a:t>項次</a:t>
                      </a:r>
                      <a:endParaRPr lang="zh-TW" sz="1400" b="1" kern="15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accent2">
                        <a:lumMod val="20000"/>
                        <a:lumOff val="80000"/>
                      </a:schemeClr>
                    </a:solidFill>
                  </a:tcPr>
                </a:tc>
                <a:tc>
                  <a:txBody>
                    <a:bodyPr/>
                    <a:lstStyle/>
                    <a:p>
                      <a:pPr algn="ctr"/>
                      <a:r>
                        <a:rPr lang="zh-TW" sz="1400" b="1" kern="150" dirty="0">
                          <a:solidFill>
                            <a:schemeClr val="tx1"/>
                          </a:solidFill>
                          <a:effectLst/>
                          <a:latin typeface="微軟正黑體" panose="020B0604030504040204" pitchFamily="34" charset="-120"/>
                          <a:ea typeface="微軟正黑體" panose="020B0604030504040204" pitchFamily="34" charset="-120"/>
                        </a:rPr>
                        <a:t>績效指標</a:t>
                      </a:r>
                      <a:endParaRPr lang="zh-TW" sz="1400" b="1" kern="15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accent2">
                        <a:lumMod val="20000"/>
                        <a:lumOff val="80000"/>
                      </a:schemeClr>
                    </a:solidFill>
                  </a:tcPr>
                </a:tc>
                <a:tc>
                  <a:txBody>
                    <a:bodyPr/>
                    <a:lstStyle/>
                    <a:p>
                      <a:pPr algn="ctr"/>
                      <a:r>
                        <a:rPr lang="zh-TW" sz="1400" b="1" kern="150" dirty="0">
                          <a:solidFill>
                            <a:schemeClr val="tx1"/>
                          </a:solidFill>
                          <a:effectLst/>
                          <a:latin typeface="微軟正黑體" panose="020B0604030504040204" pitchFamily="34" charset="-120"/>
                          <a:ea typeface="微軟正黑體" panose="020B0604030504040204" pitchFamily="34" charset="-120"/>
                        </a:rPr>
                        <a:t>績效指標效益說明</a:t>
                      </a:r>
                      <a:endParaRPr lang="zh-TW" sz="1400" b="1" kern="15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590645751"/>
                  </a:ext>
                </a:extLst>
              </a:tr>
              <a:tr h="731781">
                <a:tc>
                  <a:txBody>
                    <a:bodyPr/>
                    <a:lstStyle/>
                    <a:p>
                      <a:pPr algn="ctr"/>
                      <a:r>
                        <a:rPr lang="en-US" sz="1400" b="1" kern="150" dirty="0">
                          <a:solidFill>
                            <a:schemeClr val="tx1"/>
                          </a:solidFill>
                          <a:effectLst/>
                          <a:latin typeface="微軟正黑體" panose="020B0604030504040204" pitchFamily="34" charset="-120"/>
                          <a:ea typeface="微軟正黑體" panose="020B0604030504040204" pitchFamily="34" charset="-120"/>
                        </a:rPr>
                        <a:t>1</a:t>
                      </a:r>
                      <a:endParaRPr lang="zh-TW" sz="1400" b="1" kern="15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accent2">
                        <a:lumMod val="20000"/>
                        <a:lumOff val="80000"/>
                      </a:schemeClr>
                    </a:solidFill>
                  </a:tcPr>
                </a:tc>
                <a:tc>
                  <a:txBody>
                    <a:bodyPr/>
                    <a:lstStyle/>
                    <a:p>
                      <a:r>
                        <a:rPr lang="zh-TW" sz="1400" b="0" kern="150" dirty="0">
                          <a:solidFill>
                            <a:schemeClr val="tx1"/>
                          </a:solidFill>
                          <a:effectLst/>
                          <a:latin typeface="微軟正黑體" panose="020B0604030504040204" pitchFamily="34" charset="-120"/>
                          <a:ea typeface="微軟正黑體" panose="020B0604030504040204" pitchFamily="34" charset="-120"/>
                        </a:rPr>
                        <a:t>雲端服務解決方案使用流量</a:t>
                      </a:r>
                      <a:r>
                        <a:rPr lang="en-US" sz="1400" b="0" kern="150" dirty="0">
                          <a:solidFill>
                            <a:schemeClr val="tx1"/>
                          </a:solidFill>
                          <a:effectLst/>
                          <a:latin typeface="微軟正黑體" panose="020B0604030504040204" pitchFamily="34" charset="-120"/>
                          <a:ea typeface="微軟正黑體" panose="020B0604030504040204" pitchFamily="34" charset="-120"/>
                        </a:rPr>
                        <a:t>-</a:t>
                      </a:r>
                      <a:r>
                        <a:rPr lang="zh-TW" sz="1400" b="0" kern="150" dirty="0">
                          <a:solidFill>
                            <a:schemeClr val="tx1"/>
                          </a:solidFill>
                          <a:effectLst/>
                          <a:latin typeface="微軟正黑體" panose="020B0604030504040204" pitchFamily="34" charset="-120"/>
                          <a:ea typeface="微軟正黑體" panose="020B0604030504040204" pitchFamily="34" charset="-120"/>
                        </a:rPr>
                        <a:t>總流量</a:t>
                      </a:r>
                      <a:endParaRPr lang="zh-TW" sz="1400" b="0" kern="15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FDFDFD"/>
                    </a:solidFill>
                  </a:tcPr>
                </a:tc>
                <a:tc>
                  <a:txBody>
                    <a:bodyPr/>
                    <a:lstStyle/>
                    <a:p>
                      <a:r>
                        <a:rPr lang="zh-TW" sz="1400" b="0" kern="150" dirty="0">
                          <a:solidFill>
                            <a:schemeClr val="tx1"/>
                          </a:solidFill>
                          <a:effectLst/>
                          <a:latin typeface="微軟正黑體" panose="020B0604030504040204" pitchFamily="34" charset="-120"/>
                          <a:ea typeface="微軟正黑體" panose="020B0604030504040204" pitchFamily="34" charset="-120"/>
                        </a:rPr>
                        <a:t>說明導入雲工具後，定義單一用戶平均常態使用流量數據，並如何促使使用黏著度，以達成總流量ＯＯ次的目標。</a:t>
                      </a:r>
                      <a:endParaRPr lang="zh-TW" sz="1400" b="0" kern="15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FDFDFD"/>
                    </a:solidFill>
                  </a:tcPr>
                </a:tc>
                <a:extLst>
                  <a:ext uri="{0D108BD9-81ED-4DB2-BD59-A6C34878D82A}">
                    <a16:rowId xmlns:a16="http://schemas.microsoft.com/office/drawing/2014/main" val="175448375"/>
                  </a:ext>
                </a:extLst>
              </a:tr>
              <a:tr h="731781">
                <a:tc>
                  <a:txBody>
                    <a:bodyPr/>
                    <a:lstStyle/>
                    <a:p>
                      <a:pPr algn="ctr"/>
                      <a:r>
                        <a:rPr lang="en-US" sz="1400" b="1" kern="0" dirty="0">
                          <a:solidFill>
                            <a:schemeClr val="tx1"/>
                          </a:solidFill>
                          <a:effectLst/>
                          <a:latin typeface="微軟正黑體" panose="020B0604030504040204" pitchFamily="34" charset="-120"/>
                          <a:ea typeface="微軟正黑體" panose="020B0604030504040204" pitchFamily="34" charset="-120"/>
                        </a:rPr>
                        <a:t>2</a:t>
                      </a:r>
                      <a:endParaRPr lang="zh-TW" sz="1400" b="1" kern="15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accent2">
                        <a:lumMod val="20000"/>
                        <a:lumOff val="80000"/>
                      </a:schemeClr>
                    </a:solidFill>
                  </a:tcPr>
                </a:tc>
                <a:tc>
                  <a:txBody>
                    <a:bodyPr/>
                    <a:lstStyle/>
                    <a:p>
                      <a:r>
                        <a:rPr lang="zh-TW" sz="1400" b="0" kern="150" dirty="0">
                          <a:solidFill>
                            <a:schemeClr val="tx1"/>
                          </a:solidFill>
                          <a:effectLst/>
                          <a:latin typeface="微軟正黑體" panose="020B0604030504040204" pitchFamily="34" charset="-120"/>
                          <a:ea typeface="微軟正黑體" panose="020B0604030504040204" pitchFamily="34" charset="-120"/>
                        </a:rPr>
                        <a:t>專案顧問輔導</a:t>
                      </a:r>
                      <a:r>
                        <a:rPr lang="en-US" sz="1400" b="0" kern="150" dirty="0">
                          <a:solidFill>
                            <a:schemeClr val="tx1"/>
                          </a:solidFill>
                          <a:effectLst/>
                          <a:latin typeface="微軟正黑體" panose="020B0604030504040204" pitchFamily="34" charset="-120"/>
                          <a:ea typeface="微軟正黑體" panose="020B0604030504040204" pitchFamily="34" charset="-120"/>
                        </a:rPr>
                        <a:t>X</a:t>
                      </a:r>
                      <a:r>
                        <a:rPr lang="zh-TW" sz="1400" b="0" kern="150" dirty="0">
                          <a:solidFill>
                            <a:schemeClr val="tx1"/>
                          </a:solidFill>
                          <a:effectLst/>
                          <a:latin typeface="微軟正黑體" panose="020B0604030504040204" pitchFamily="34" charset="-120"/>
                          <a:ea typeface="微軟正黑體" panose="020B0604030504040204" pitchFamily="34" charset="-120"/>
                        </a:rPr>
                        <a:t>次</a:t>
                      </a:r>
                      <a:r>
                        <a:rPr lang="en-US" sz="1400" b="0" kern="150" dirty="0">
                          <a:solidFill>
                            <a:schemeClr val="tx1"/>
                          </a:solidFill>
                          <a:effectLst/>
                          <a:latin typeface="微軟正黑體" panose="020B0604030504040204" pitchFamily="34" charset="-120"/>
                          <a:ea typeface="微軟正黑體" panose="020B0604030504040204" pitchFamily="34" charset="-120"/>
                        </a:rPr>
                        <a:t>/</a:t>
                      </a:r>
                      <a:r>
                        <a:rPr lang="zh-TW" sz="1400" b="0" kern="150" dirty="0">
                          <a:solidFill>
                            <a:schemeClr val="tx1"/>
                          </a:solidFill>
                          <a:effectLst/>
                          <a:latin typeface="微軟正黑體" panose="020B0604030504040204" pitchFamily="34" charset="-120"/>
                          <a:ea typeface="微軟正黑體" panose="020B0604030504040204" pitchFamily="34" charset="-120"/>
                        </a:rPr>
                        <a:t>家</a:t>
                      </a:r>
                      <a:endParaRPr lang="zh-TW" sz="1400" b="0" kern="15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FDFDFD"/>
                    </a:solidFill>
                  </a:tcPr>
                </a:tc>
                <a:tc>
                  <a:txBody>
                    <a:bodyPr/>
                    <a:lstStyle/>
                    <a:p>
                      <a:r>
                        <a:rPr lang="zh-TW" sz="1400" b="0" kern="150" dirty="0">
                          <a:solidFill>
                            <a:schemeClr val="tx1"/>
                          </a:solidFill>
                          <a:effectLst/>
                          <a:latin typeface="微軟正黑體" panose="020B0604030504040204" pitchFamily="34" charset="-120"/>
                          <a:ea typeface="微軟正黑體" panose="020B0604030504040204" pitchFamily="34" charset="-120"/>
                        </a:rPr>
                        <a:t>導入雲工具後，規劃現地及相關客戶服務輔導內容，讓其熟悉工具使用及黏著，如：現地訪視Ｏ次、線上</a:t>
                      </a:r>
                      <a:r>
                        <a:rPr lang="en-US" sz="1400" b="0" kern="150" dirty="0">
                          <a:solidFill>
                            <a:schemeClr val="tx1"/>
                          </a:solidFill>
                          <a:effectLst/>
                          <a:latin typeface="微軟正黑體" panose="020B0604030504040204" pitchFamily="34" charset="-120"/>
                          <a:ea typeface="微軟正黑體" panose="020B0604030504040204" pitchFamily="34" charset="-120"/>
                        </a:rPr>
                        <a:t>/</a:t>
                      </a:r>
                      <a:r>
                        <a:rPr lang="zh-TW" sz="1400" b="0" kern="150" dirty="0">
                          <a:solidFill>
                            <a:schemeClr val="tx1"/>
                          </a:solidFill>
                          <a:effectLst/>
                          <a:latin typeface="微軟正黑體" panose="020B0604030504040204" pitchFamily="34" charset="-120"/>
                          <a:ea typeface="微軟正黑體" panose="020B0604030504040204" pitchFamily="34" charset="-120"/>
                        </a:rPr>
                        <a:t>電話客服服務內容形式Ｏ式。</a:t>
                      </a:r>
                      <a:endParaRPr lang="zh-TW" sz="1400" b="0" kern="15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FDFDFD"/>
                    </a:solidFill>
                  </a:tcPr>
                </a:tc>
                <a:extLst>
                  <a:ext uri="{0D108BD9-81ED-4DB2-BD59-A6C34878D82A}">
                    <a16:rowId xmlns:a16="http://schemas.microsoft.com/office/drawing/2014/main" val="1866604841"/>
                  </a:ext>
                </a:extLst>
              </a:tr>
              <a:tr h="731781">
                <a:tc>
                  <a:txBody>
                    <a:bodyPr/>
                    <a:lstStyle/>
                    <a:p>
                      <a:pPr algn="ctr"/>
                      <a:r>
                        <a:rPr lang="en-US" sz="1400" b="1" kern="150" dirty="0">
                          <a:solidFill>
                            <a:schemeClr val="tx1"/>
                          </a:solidFill>
                          <a:effectLst/>
                          <a:latin typeface="微軟正黑體" panose="020B0604030504040204" pitchFamily="34" charset="-120"/>
                          <a:ea typeface="微軟正黑體" panose="020B0604030504040204" pitchFamily="34" charset="-120"/>
                        </a:rPr>
                        <a:t>3</a:t>
                      </a:r>
                      <a:endParaRPr lang="zh-TW" sz="1400" b="1" kern="15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accent2">
                        <a:lumMod val="20000"/>
                        <a:lumOff val="80000"/>
                      </a:schemeClr>
                    </a:solidFill>
                  </a:tcPr>
                </a:tc>
                <a:tc>
                  <a:txBody>
                    <a:bodyPr/>
                    <a:lstStyle/>
                    <a:p>
                      <a:r>
                        <a:rPr lang="zh-TW" sz="1400" b="0" kern="150" dirty="0">
                          <a:solidFill>
                            <a:schemeClr val="tx1"/>
                          </a:solidFill>
                          <a:effectLst/>
                          <a:latin typeface="微軟正黑體" panose="020B0604030504040204" pitchFamily="34" charset="-120"/>
                          <a:ea typeface="微軟正黑體" panose="020B0604030504040204" pitchFamily="34" charset="-120"/>
                        </a:rPr>
                        <a:t>提升多元數位應用知能活動至少</a:t>
                      </a:r>
                      <a:r>
                        <a:rPr lang="en-US" sz="1400" b="0" kern="150" dirty="0">
                          <a:solidFill>
                            <a:schemeClr val="tx1"/>
                          </a:solidFill>
                          <a:effectLst/>
                          <a:latin typeface="微軟正黑體" panose="020B0604030504040204" pitchFamily="34" charset="-120"/>
                          <a:ea typeface="微軟正黑體" panose="020B0604030504040204" pitchFamily="34" charset="-120"/>
                        </a:rPr>
                        <a:t>1</a:t>
                      </a:r>
                      <a:r>
                        <a:rPr lang="zh-TW" sz="1400" b="0" kern="150" dirty="0">
                          <a:solidFill>
                            <a:schemeClr val="tx1"/>
                          </a:solidFill>
                          <a:effectLst/>
                          <a:latin typeface="微軟正黑體" panose="020B0604030504040204" pitchFamily="34" charset="-120"/>
                          <a:ea typeface="微軟正黑體" panose="020B0604030504040204" pitchFamily="34" charset="-120"/>
                        </a:rPr>
                        <a:t>場</a:t>
                      </a:r>
                      <a:endParaRPr lang="zh-TW" sz="1400" b="0" kern="15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FDFDFD"/>
                    </a:solidFill>
                  </a:tcPr>
                </a:tc>
                <a:tc>
                  <a:txBody>
                    <a:bodyPr/>
                    <a:lstStyle/>
                    <a:p>
                      <a:r>
                        <a:rPr lang="zh-TW" sz="1400" b="0" kern="150" dirty="0">
                          <a:solidFill>
                            <a:schemeClr val="tx1"/>
                          </a:solidFill>
                          <a:effectLst/>
                          <a:latin typeface="微軟正黑體" panose="020B0604030504040204" pitchFamily="34" charset="-120"/>
                          <a:ea typeface="微軟正黑體" panose="020B0604030504040204" pitchFamily="34" charset="-120"/>
                        </a:rPr>
                        <a:t>辦理雲工具使用之教育訓練活動，讓小微型業者能藉由課程或活動學習雲工具數據辨識，預計共參與Ｏ人次，期望小微型企業學習到何種能力，更能活絡應用雲工具。</a:t>
                      </a:r>
                      <a:endParaRPr lang="zh-TW" sz="1400" b="0" kern="15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FDFDFD"/>
                    </a:solidFill>
                  </a:tcPr>
                </a:tc>
                <a:extLst>
                  <a:ext uri="{0D108BD9-81ED-4DB2-BD59-A6C34878D82A}">
                    <a16:rowId xmlns:a16="http://schemas.microsoft.com/office/drawing/2014/main" val="2817785782"/>
                  </a:ext>
                </a:extLst>
              </a:tr>
              <a:tr h="731781">
                <a:tc>
                  <a:txBody>
                    <a:bodyPr/>
                    <a:lstStyle/>
                    <a:p>
                      <a:pPr algn="ctr"/>
                      <a:r>
                        <a:rPr lang="en-US" sz="1400" b="1" kern="0" dirty="0">
                          <a:solidFill>
                            <a:schemeClr val="tx1"/>
                          </a:solidFill>
                          <a:effectLst/>
                          <a:latin typeface="微軟正黑體" panose="020B0604030504040204" pitchFamily="34" charset="-120"/>
                          <a:ea typeface="微軟正黑體" panose="020B0604030504040204" pitchFamily="34" charset="-120"/>
                        </a:rPr>
                        <a:t>4</a:t>
                      </a:r>
                      <a:endParaRPr lang="zh-TW" sz="1400" b="1" kern="15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accent2">
                        <a:lumMod val="20000"/>
                        <a:lumOff val="80000"/>
                      </a:schemeClr>
                    </a:solidFill>
                  </a:tcPr>
                </a:tc>
                <a:tc>
                  <a:txBody>
                    <a:bodyPr/>
                    <a:lstStyle/>
                    <a:p>
                      <a:r>
                        <a:rPr lang="zh-TW" sz="1400" b="0" kern="150">
                          <a:solidFill>
                            <a:schemeClr val="tx1"/>
                          </a:solidFill>
                          <a:effectLst/>
                          <a:latin typeface="微軟正黑體" panose="020B0604030504040204" pitchFamily="34" charset="-120"/>
                          <a:ea typeface="微軟正黑體" panose="020B0604030504040204" pitchFamily="34" charset="-120"/>
                        </a:rPr>
                        <a:t>推動成效成果報告</a:t>
                      </a:r>
                      <a:r>
                        <a:rPr lang="en-US" sz="1400" b="0" kern="150">
                          <a:solidFill>
                            <a:schemeClr val="tx1"/>
                          </a:solidFill>
                          <a:effectLst/>
                          <a:latin typeface="微軟正黑體" panose="020B0604030504040204" pitchFamily="34" charset="-120"/>
                          <a:ea typeface="微軟正黑體" panose="020B0604030504040204" pitchFamily="34" charset="-120"/>
                        </a:rPr>
                        <a:t>1</a:t>
                      </a:r>
                      <a:r>
                        <a:rPr lang="zh-TW" sz="1400" b="0" kern="150">
                          <a:solidFill>
                            <a:schemeClr val="tx1"/>
                          </a:solidFill>
                          <a:effectLst/>
                          <a:latin typeface="微軟正黑體" panose="020B0604030504040204" pitchFamily="34" charset="-120"/>
                          <a:ea typeface="微軟正黑體" panose="020B0604030504040204" pitchFamily="34" charset="-120"/>
                        </a:rPr>
                        <a:t>式</a:t>
                      </a:r>
                      <a:endParaRPr lang="zh-TW" sz="1400" b="0" kern="15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FDFDFD"/>
                    </a:solidFill>
                  </a:tcPr>
                </a:tc>
                <a:tc>
                  <a:txBody>
                    <a:bodyPr/>
                    <a:lstStyle/>
                    <a:p>
                      <a:r>
                        <a:rPr lang="zh-TW" sz="1400" b="0" kern="150" dirty="0">
                          <a:solidFill>
                            <a:schemeClr val="tx1"/>
                          </a:solidFill>
                          <a:effectLst/>
                          <a:latin typeface="微軟正黑體" panose="020B0604030504040204" pitchFamily="34" charset="-120"/>
                          <a:ea typeface="微軟正黑體" panose="020B0604030504040204" pitchFamily="34" charset="-120"/>
                        </a:rPr>
                        <a:t>針對輔導執行後實際參與企業之組成概況、工作項目之交付成果、企業使用情形及反饋內容、輔導後質化成果及量化效益，進行彙總分析，並提出</a:t>
                      </a:r>
                      <a:r>
                        <a:rPr lang="en-US" sz="1400" b="0" kern="150" dirty="0">
                          <a:solidFill>
                            <a:schemeClr val="tx1"/>
                          </a:solidFill>
                          <a:effectLst/>
                          <a:latin typeface="微軟正黑體" panose="020B0604030504040204" pitchFamily="34" charset="-120"/>
                          <a:ea typeface="微軟正黑體" panose="020B0604030504040204" pitchFamily="34" charset="-120"/>
                        </a:rPr>
                        <a:t>1~3</a:t>
                      </a:r>
                      <a:r>
                        <a:rPr lang="zh-TW" sz="1400" b="0" kern="150" dirty="0">
                          <a:solidFill>
                            <a:schemeClr val="tx1"/>
                          </a:solidFill>
                          <a:effectLst/>
                          <a:latin typeface="微軟正黑體" panose="020B0604030504040204" pitchFamily="34" charset="-120"/>
                          <a:ea typeface="微軟正黑體" panose="020B0604030504040204" pitchFamily="34" charset="-120"/>
                        </a:rPr>
                        <a:t>個亮點案例，說明個案背景、轉型動機、推動做法、執行效益</a:t>
                      </a:r>
                      <a:r>
                        <a:rPr lang="en-US" sz="1400" b="0" kern="150" dirty="0">
                          <a:solidFill>
                            <a:schemeClr val="tx1"/>
                          </a:solidFill>
                          <a:effectLst/>
                          <a:latin typeface="微軟正黑體" panose="020B0604030504040204" pitchFamily="34" charset="-120"/>
                          <a:ea typeface="微軟正黑體" panose="020B0604030504040204" pitchFamily="34" charset="-120"/>
                        </a:rPr>
                        <a:t>…</a:t>
                      </a:r>
                      <a:r>
                        <a:rPr lang="zh-TW" sz="1400" b="0" kern="150" dirty="0">
                          <a:solidFill>
                            <a:schemeClr val="tx1"/>
                          </a:solidFill>
                          <a:effectLst/>
                          <a:latin typeface="微軟正黑體" panose="020B0604030504040204" pitchFamily="34" charset="-120"/>
                          <a:ea typeface="微軟正黑體" panose="020B0604030504040204" pitchFamily="34" charset="-120"/>
                        </a:rPr>
                        <a:t>等計畫亮點展現，統整編製成果報告</a:t>
                      </a:r>
                      <a:r>
                        <a:rPr lang="en-US" sz="1400" b="0" kern="150" dirty="0">
                          <a:solidFill>
                            <a:schemeClr val="tx1"/>
                          </a:solidFill>
                          <a:effectLst/>
                          <a:latin typeface="微軟正黑體" panose="020B0604030504040204" pitchFamily="34" charset="-120"/>
                          <a:ea typeface="微軟正黑體" panose="020B0604030504040204" pitchFamily="34" charset="-120"/>
                        </a:rPr>
                        <a:t>1</a:t>
                      </a:r>
                      <a:r>
                        <a:rPr lang="zh-TW" sz="1400" b="0" kern="150" dirty="0">
                          <a:solidFill>
                            <a:schemeClr val="tx1"/>
                          </a:solidFill>
                          <a:effectLst/>
                          <a:latin typeface="微軟正黑體" panose="020B0604030504040204" pitchFamily="34" charset="-120"/>
                          <a:ea typeface="微軟正黑體" panose="020B0604030504040204" pitchFamily="34" charset="-120"/>
                        </a:rPr>
                        <a:t>份。</a:t>
                      </a:r>
                      <a:endParaRPr lang="zh-TW" sz="1400" b="0" kern="15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FDFDFD"/>
                    </a:solidFill>
                  </a:tcPr>
                </a:tc>
                <a:extLst>
                  <a:ext uri="{0D108BD9-81ED-4DB2-BD59-A6C34878D82A}">
                    <a16:rowId xmlns:a16="http://schemas.microsoft.com/office/drawing/2014/main" val="3718992162"/>
                  </a:ext>
                </a:extLst>
              </a:tr>
              <a:tr h="731781">
                <a:tc>
                  <a:txBody>
                    <a:bodyPr/>
                    <a:lstStyle/>
                    <a:p>
                      <a:pPr algn="ctr"/>
                      <a:r>
                        <a:rPr lang="en-US" sz="1400" b="1" kern="0" dirty="0">
                          <a:solidFill>
                            <a:schemeClr val="tx1"/>
                          </a:solidFill>
                          <a:effectLst/>
                          <a:latin typeface="微軟正黑體" panose="020B0604030504040204" pitchFamily="34" charset="-120"/>
                          <a:ea typeface="微軟正黑體" panose="020B0604030504040204" pitchFamily="34" charset="-120"/>
                        </a:rPr>
                        <a:t>5</a:t>
                      </a:r>
                      <a:endParaRPr lang="zh-TW" sz="1400" b="1" kern="15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accent2">
                        <a:lumMod val="20000"/>
                        <a:lumOff val="80000"/>
                      </a:schemeClr>
                    </a:solidFill>
                  </a:tcPr>
                </a:tc>
                <a:tc>
                  <a:txBody>
                    <a:bodyPr/>
                    <a:lstStyle/>
                    <a:p>
                      <a:r>
                        <a:rPr lang="zh-TW" sz="1400" b="0" kern="150">
                          <a:solidFill>
                            <a:schemeClr val="tx1"/>
                          </a:solidFill>
                          <a:effectLst/>
                          <a:latin typeface="微軟正黑體" panose="020B0604030504040204" pitchFamily="34" charset="-120"/>
                          <a:ea typeface="微軟正黑體" panose="020B0604030504040204" pitchFamily="34" charset="-120"/>
                        </a:rPr>
                        <a:t>雲端服務數據蒐集分析</a:t>
                      </a:r>
                      <a:r>
                        <a:rPr lang="en-US" sz="1400" b="0" kern="150">
                          <a:solidFill>
                            <a:schemeClr val="tx1"/>
                          </a:solidFill>
                          <a:effectLst/>
                          <a:latin typeface="微軟正黑體" panose="020B0604030504040204" pitchFamily="34" charset="-120"/>
                          <a:ea typeface="微軟正黑體" panose="020B0604030504040204" pitchFamily="34" charset="-120"/>
                        </a:rPr>
                        <a:t>1</a:t>
                      </a:r>
                      <a:r>
                        <a:rPr lang="zh-TW" sz="1400" b="0" kern="150">
                          <a:solidFill>
                            <a:schemeClr val="tx1"/>
                          </a:solidFill>
                          <a:effectLst/>
                          <a:latin typeface="微軟正黑體" panose="020B0604030504040204" pitchFamily="34" charset="-120"/>
                          <a:ea typeface="微軟正黑體" panose="020B0604030504040204" pitchFamily="34" charset="-120"/>
                        </a:rPr>
                        <a:t>式</a:t>
                      </a:r>
                      <a:endParaRPr lang="zh-TW" sz="1400" b="0" kern="15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FDFDFD"/>
                    </a:solidFill>
                  </a:tcPr>
                </a:tc>
                <a:tc>
                  <a:txBody>
                    <a:bodyPr/>
                    <a:lstStyle/>
                    <a:p>
                      <a:r>
                        <a:rPr lang="zh-TW" sz="1400" b="0" kern="150" dirty="0">
                          <a:solidFill>
                            <a:schemeClr val="tx1"/>
                          </a:solidFill>
                          <a:effectLst/>
                          <a:latin typeface="微軟正黑體" panose="020B0604030504040204" pitchFamily="34" charset="-120"/>
                          <a:ea typeface="微軟正黑體" panose="020B0604030504040204" pitchFamily="34" charset="-120"/>
                        </a:rPr>
                        <a:t>輔導小微型企業過程中，其累積使用數據、使用行為、使用反饋優化建議等資料進行整體計畫執行分析，說明預期產生創新商模內容，並提供後續工具優化、行業別及業態後續導入雲工具建議內容方向。</a:t>
                      </a:r>
                      <a:endParaRPr lang="zh-TW" sz="1400" b="0" kern="15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FDFDFD"/>
                    </a:solidFill>
                  </a:tcPr>
                </a:tc>
                <a:extLst>
                  <a:ext uri="{0D108BD9-81ED-4DB2-BD59-A6C34878D82A}">
                    <a16:rowId xmlns:a16="http://schemas.microsoft.com/office/drawing/2014/main" val="2556891842"/>
                  </a:ext>
                </a:extLst>
              </a:tr>
              <a:tr h="731781">
                <a:tc>
                  <a:txBody>
                    <a:bodyPr/>
                    <a:lstStyle/>
                    <a:p>
                      <a:pPr algn="ctr"/>
                      <a:r>
                        <a:rPr lang="en-US" sz="1400" b="1" kern="150" dirty="0">
                          <a:solidFill>
                            <a:schemeClr val="tx1"/>
                          </a:solidFill>
                          <a:effectLst/>
                          <a:latin typeface="微軟正黑體" panose="020B0604030504040204" pitchFamily="34" charset="-120"/>
                          <a:ea typeface="微軟正黑體" panose="020B0604030504040204" pitchFamily="34" charset="-120"/>
                        </a:rPr>
                        <a:t>6</a:t>
                      </a:r>
                      <a:endParaRPr lang="zh-TW" sz="1400" b="1" kern="15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accent2">
                        <a:lumMod val="20000"/>
                        <a:lumOff val="80000"/>
                      </a:schemeClr>
                    </a:solidFill>
                  </a:tcPr>
                </a:tc>
                <a:tc>
                  <a:txBody>
                    <a:bodyPr/>
                    <a:lstStyle/>
                    <a:p>
                      <a:r>
                        <a:rPr lang="zh-TW" sz="1400" b="0" kern="150">
                          <a:solidFill>
                            <a:schemeClr val="tx1"/>
                          </a:solidFill>
                          <a:effectLst/>
                          <a:latin typeface="微軟正黑體" panose="020B0604030504040204" pitchFamily="34" charset="-120"/>
                          <a:ea typeface="微軟正黑體" panose="020B0604030504040204" pitchFamily="34" charset="-120"/>
                        </a:rPr>
                        <a:t>其他自訂指標</a:t>
                      </a:r>
                    </a:p>
                    <a:p>
                      <a:r>
                        <a:rPr lang="zh-TW" sz="1400" b="0" kern="150">
                          <a:solidFill>
                            <a:schemeClr val="tx1"/>
                          </a:solidFill>
                          <a:effectLst/>
                          <a:latin typeface="微軟正黑體" panose="020B0604030504040204" pitchFamily="34" charset="-120"/>
                          <a:ea typeface="微軟正黑體" panose="020B0604030504040204" pitchFamily="34" charset="-120"/>
                        </a:rPr>
                        <a:t>如：新增就業人數</a:t>
                      </a:r>
                      <a:endParaRPr lang="zh-TW" sz="1400" b="0" kern="15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FDFDFD"/>
                    </a:solidFill>
                  </a:tcPr>
                </a:tc>
                <a:tc>
                  <a:txBody>
                    <a:bodyPr/>
                    <a:lstStyle/>
                    <a:p>
                      <a:r>
                        <a:rPr lang="zh-TW" sz="1400" b="0" kern="150" dirty="0">
                          <a:solidFill>
                            <a:schemeClr val="tx1"/>
                          </a:solidFill>
                          <a:effectLst/>
                          <a:latin typeface="微軟正黑體" panose="020B0604030504040204" pitchFamily="34" charset="-120"/>
                          <a:ea typeface="微軟正黑體" panose="020B0604030504040204" pitchFamily="34" charset="-120"/>
                        </a:rPr>
                        <a:t>透過共好計畫輔導，帶動商機成長，擴大營運規模，新增企業就業人數Ｏ人。</a:t>
                      </a:r>
                      <a:endParaRPr lang="zh-TW" sz="1400" b="0" kern="15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FDFDFD"/>
                    </a:solidFill>
                  </a:tcPr>
                </a:tc>
                <a:extLst>
                  <a:ext uri="{0D108BD9-81ED-4DB2-BD59-A6C34878D82A}">
                    <a16:rowId xmlns:a16="http://schemas.microsoft.com/office/drawing/2014/main" val="620235360"/>
                  </a:ext>
                </a:extLst>
              </a:tr>
            </a:tbl>
          </a:graphicData>
        </a:graphic>
      </p:graphicFrame>
      <p:sp>
        <p:nvSpPr>
          <p:cNvPr id="10" name="文字方塊 9">
            <a:extLst>
              <a:ext uri="{FF2B5EF4-FFF2-40B4-BE49-F238E27FC236}">
                <a16:creationId xmlns:a16="http://schemas.microsoft.com/office/drawing/2014/main" id="{D94DC635-1015-4A1C-839C-C9C2182607AF}"/>
              </a:ext>
            </a:extLst>
          </p:cNvPr>
          <p:cNvSpPr txBox="1"/>
          <p:nvPr/>
        </p:nvSpPr>
        <p:spPr>
          <a:xfrm>
            <a:off x="230983" y="6354375"/>
            <a:ext cx="3159917" cy="284550"/>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sz="1200" b="0" i="0" u="none" strike="noStrike" kern="1200" cap="none" spc="0" baseline="0" dirty="0">
                <a:solidFill>
                  <a:srgbClr val="000000"/>
                </a:solidFill>
                <a:uFillTx/>
                <a:latin typeface="微軟正黑體" pitchFamily="34"/>
                <a:ea typeface="微軟正黑體" pitchFamily="34"/>
              </a:rPr>
              <a:t>備註：請</a:t>
            </a:r>
            <a:r>
              <a:rPr lang="zh-TW" altLang="en-US" sz="1200" dirty="0">
                <a:solidFill>
                  <a:srgbClr val="000000"/>
                </a:solidFill>
                <a:latin typeface="微軟正黑體" pitchFamily="34"/>
                <a:ea typeface="微軟正黑體" pitchFamily="34"/>
              </a:rPr>
              <a:t>提案單位</a:t>
            </a:r>
            <a:r>
              <a:rPr lang="zh-TW" sz="1200" b="0" i="0" u="none" strike="noStrike" kern="1200" cap="none" spc="0" baseline="0" dirty="0">
                <a:solidFill>
                  <a:srgbClr val="000000"/>
                </a:solidFill>
                <a:uFillTx/>
                <a:latin typeface="微軟正黑體" pitchFamily="34"/>
                <a:ea typeface="微軟正黑體" pitchFamily="34"/>
              </a:rPr>
              <a:t>自行依簡報需要增減內容</a:t>
            </a:r>
          </a:p>
        </p:txBody>
      </p:sp>
    </p:spTree>
    <p:extLst>
      <p:ext uri="{BB962C8B-B14F-4D97-AF65-F5344CB8AC3E}">
        <p14:creationId xmlns:p14="http://schemas.microsoft.com/office/powerpoint/2010/main" val="38466886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內容版面配置區 2">
            <a:extLst>
              <a:ext uri="{FF2B5EF4-FFF2-40B4-BE49-F238E27FC236}">
                <a16:creationId xmlns:a16="http://schemas.microsoft.com/office/drawing/2014/main" id="{2D4C3F2A-5940-4B36-B638-5BD853EB188D}"/>
              </a:ext>
            </a:extLst>
          </p:cNvPr>
          <p:cNvSpPr txBox="1">
            <a:spLocks/>
          </p:cNvSpPr>
          <p:nvPr/>
        </p:nvSpPr>
        <p:spPr>
          <a:xfrm>
            <a:off x="423862" y="609600"/>
            <a:ext cx="11344275" cy="5705474"/>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742950" lvl="1" indent="-285750">
              <a:lnSpc>
                <a:spcPct val="150000"/>
              </a:lnSpc>
              <a:buFont typeface="Wingdings" panose="05000000000000000000" pitchFamily="2" charset="2"/>
              <a:buChar char="n"/>
            </a:pPr>
            <a:r>
              <a:rPr lang="zh-TW" altLang="en-US" sz="1800" dirty="0">
                <a:solidFill>
                  <a:schemeClr val="tx1"/>
                </a:solidFill>
                <a:latin typeface="微軟正黑體" panose="020B0604030504040204" pitchFamily="34" charset="-120"/>
                <a:ea typeface="微軟正黑體" panose="020B0604030504040204" pitchFamily="34" charset="-120"/>
              </a:rPr>
              <a:t>質化效益</a:t>
            </a:r>
            <a:r>
              <a:rPr lang="zh-TW" altLang="en-US" sz="1800" dirty="0">
                <a:solidFill>
                  <a:schemeClr val="tx1"/>
                </a:solidFill>
                <a:latin typeface="新細明體" panose="02020500000000000000" pitchFamily="18" charset="-120"/>
                <a:ea typeface="新細明體" panose="02020500000000000000" pitchFamily="18" charset="-120"/>
              </a:rPr>
              <a:t>：</a:t>
            </a:r>
            <a:endParaRPr lang="en-US" altLang="zh-TW" sz="1800" dirty="0">
              <a:solidFill>
                <a:schemeClr val="tx1"/>
              </a:solidFill>
              <a:latin typeface="微軟正黑體" panose="020B0604030504040204" pitchFamily="34" charset="-120"/>
              <a:ea typeface="微軟正黑體" panose="020B0604030504040204" pitchFamily="34" charset="-120"/>
            </a:endParaRPr>
          </a:p>
        </p:txBody>
      </p:sp>
      <p:graphicFrame>
        <p:nvGraphicFramePr>
          <p:cNvPr id="3" name="表格 2">
            <a:extLst>
              <a:ext uri="{FF2B5EF4-FFF2-40B4-BE49-F238E27FC236}">
                <a16:creationId xmlns:a16="http://schemas.microsoft.com/office/drawing/2014/main" id="{15EACB53-9A16-4513-9D8C-9E82D8C43AA9}"/>
              </a:ext>
            </a:extLst>
          </p:cNvPr>
          <p:cNvGraphicFramePr>
            <a:graphicFrameLocks noGrp="1"/>
          </p:cNvGraphicFramePr>
          <p:nvPr>
            <p:extLst>
              <p:ext uri="{D42A27DB-BD31-4B8C-83A1-F6EECF244321}">
                <p14:modId xmlns:p14="http://schemas.microsoft.com/office/powerpoint/2010/main" val="3319454335"/>
              </p:ext>
            </p:extLst>
          </p:nvPr>
        </p:nvGraphicFramePr>
        <p:xfrm>
          <a:off x="976312" y="1222371"/>
          <a:ext cx="10239374" cy="4930778"/>
        </p:xfrm>
        <a:graphic>
          <a:graphicData uri="http://schemas.openxmlformats.org/drawingml/2006/table">
            <a:tbl>
              <a:tblPr firstRow="1" firstCol="1" bandRow="1"/>
              <a:tblGrid>
                <a:gridCol w="3264965">
                  <a:extLst>
                    <a:ext uri="{9D8B030D-6E8A-4147-A177-3AD203B41FA5}">
                      <a16:colId xmlns:a16="http://schemas.microsoft.com/office/drawing/2014/main" val="3767812580"/>
                    </a:ext>
                  </a:extLst>
                </a:gridCol>
                <a:gridCol w="3631608">
                  <a:extLst>
                    <a:ext uri="{9D8B030D-6E8A-4147-A177-3AD203B41FA5}">
                      <a16:colId xmlns:a16="http://schemas.microsoft.com/office/drawing/2014/main" val="196286757"/>
                    </a:ext>
                  </a:extLst>
                </a:gridCol>
                <a:gridCol w="3342801">
                  <a:extLst>
                    <a:ext uri="{9D8B030D-6E8A-4147-A177-3AD203B41FA5}">
                      <a16:colId xmlns:a16="http://schemas.microsoft.com/office/drawing/2014/main" val="624002329"/>
                    </a:ext>
                  </a:extLst>
                </a:gridCol>
              </a:tblGrid>
              <a:tr h="569913">
                <a:tc>
                  <a:txBody>
                    <a:bodyPr/>
                    <a:lstStyle/>
                    <a:p>
                      <a:pPr algn="ctr"/>
                      <a:r>
                        <a:rPr lang="zh-TW" sz="1400" b="1" kern="0" dirty="0">
                          <a:effectLst/>
                          <a:latin typeface="微軟正黑體" panose="020B0604030504040204" pitchFamily="34" charset="-120"/>
                          <a:ea typeface="微軟正黑體" panose="020B0604030504040204" pitchFamily="34" charset="-120"/>
                          <a:cs typeface="Times New Roman" panose="02020603050405020304" pitchFamily="18" charset="0"/>
                        </a:rPr>
                        <a:t>輔導前面臨之問題</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accent2">
                        <a:lumMod val="20000"/>
                        <a:lumOff val="80000"/>
                      </a:schemeClr>
                    </a:solidFill>
                  </a:tcPr>
                </a:tc>
                <a:tc>
                  <a:txBody>
                    <a:bodyPr/>
                    <a:lstStyle/>
                    <a:p>
                      <a:pPr algn="ctr"/>
                      <a:r>
                        <a:rPr lang="zh-TW" sz="1400" b="1" kern="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解決方法與評估方式說明</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accent2">
                        <a:lumMod val="20000"/>
                        <a:lumOff val="80000"/>
                      </a:schemeClr>
                    </a:solidFill>
                  </a:tcPr>
                </a:tc>
                <a:tc>
                  <a:txBody>
                    <a:bodyPr/>
                    <a:lstStyle/>
                    <a:p>
                      <a:pPr algn="ctr"/>
                      <a:r>
                        <a:rPr lang="zh-TW" sz="1400" b="1" kern="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輔導後預期改善之成效</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303368658"/>
                  </a:ext>
                </a:extLst>
              </a:tr>
              <a:tr h="872173">
                <a:tc>
                  <a:txBody>
                    <a:bodyPr/>
                    <a:lstStyle/>
                    <a:p>
                      <a:r>
                        <a:rPr lang="zh-TW" sz="1400" kern="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目前的狀態</a:t>
                      </a:r>
                      <a:endParaRPr lang="zh-TW" sz="1400" kern="15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FBFBFB"/>
                    </a:solidFill>
                  </a:tcPr>
                </a:tc>
                <a:tc>
                  <a:txBody>
                    <a:bodyPr/>
                    <a:lstStyle/>
                    <a:p>
                      <a:r>
                        <a:rPr lang="zh-TW" sz="1400" kern="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說明預計的解決方法及此發展結果是有益的</a:t>
                      </a:r>
                      <a:endParaRPr lang="zh-TW" sz="1400" kern="15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FBFBFB"/>
                    </a:solidFill>
                  </a:tcPr>
                </a:tc>
                <a:tc>
                  <a:txBody>
                    <a:bodyPr/>
                    <a:lstStyle/>
                    <a:p>
                      <a:r>
                        <a:rPr lang="zh-TW" sz="1400" kern="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執行後預期的改善結果</a:t>
                      </a:r>
                      <a:endParaRPr lang="zh-TW" sz="1400" kern="15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FBFBFB"/>
                    </a:solidFill>
                  </a:tcPr>
                </a:tc>
                <a:extLst>
                  <a:ext uri="{0D108BD9-81ED-4DB2-BD59-A6C34878D82A}">
                    <a16:rowId xmlns:a16="http://schemas.microsoft.com/office/drawing/2014/main" val="2123141904"/>
                  </a:ext>
                </a:extLst>
              </a:tr>
              <a:tr h="872173">
                <a:tc>
                  <a:txBody>
                    <a:bodyPr/>
                    <a:lstStyle/>
                    <a:p>
                      <a:r>
                        <a:rPr lang="en-US" sz="1400" b="1" kern="0" dirty="0">
                          <a:effectLst/>
                          <a:latin typeface="微軟正黑體" panose="020B0604030504040204" pitchFamily="34" charset="-120"/>
                          <a:ea typeface="微軟正黑體" panose="020B0604030504040204" pitchFamily="34" charset="-120"/>
                          <a:cs typeface="Times New Roman" panose="02020603050405020304" pitchFamily="18" charset="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FBFBFB"/>
                    </a:solidFill>
                  </a:tcPr>
                </a:tc>
                <a:tc>
                  <a:txBody>
                    <a:bodyPr/>
                    <a:lstStyle/>
                    <a:p>
                      <a:r>
                        <a:rPr lang="en-US" sz="1400" b="1" kern="0" dirty="0">
                          <a:effectLst/>
                          <a:latin typeface="微軟正黑體" panose="020B0604030504040204" pitchFamily="34" charset="-120"/>
                          <a:ea typeface="微軟正黑體" panose="020B0604030504040204" pitchFamily="34" charset="-120"/>
                          <a:cs typeface="Times New Roman" panose="02020603050405020304" pitchFamily="18" charset="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FBFBFB"/>
                    </a:solidFill>
                  </a:tcPr>
                </a:tc>
                <a:tc>
                  <a:txBody>
                    <a:bodyPr/>
                    <a:lstStyle/>
                    <a:p>
                      <a:r>
                        <a:rPr lang="en-US" sz="1400" b="1" kern="0">
                          <a:effectLst/>
                          <a:latin typeface="微軟正黑體" panose="020B0604030504040204" pitchFamily="34" charset="-120"/>
                          <a:ea typeface="微軟正黑體" panose="020B0604030504040204" pitchFamily="34" charset="-120"/>
                          <a:cs typeface="Times New Roman" panose="02020603050405020304" pitchFamily="18" charset="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FBFBFB"/>
                    </a:solidFill>
                  </a:tcPr>
                </a:tc>
                <a:extLst>
                  <a:ext uri="{0D108BD9-81ED-4DB2-BD59-A6C34878D82A}">
                    <a16:rowId xmlns:a16="http://schemas.microsoft.com/office/drawing/2014/main" val="130556547"/>
                  </a:ext>
                </a:extLst>
              </a:tr>
              <a:tr h="872173">
                <a:tc>
                  <a:txBody>
                    <a:bodyPr/>
                    <a:lstStyle/>
                    <a:p>
                      <a:r>
                        <a:rPr lang="en-US" sz="1400" b="1" kern="0">
                          <a:effectLst/>
                          <a:latin typeface="微軟正黑體" panose="020B0604030504040204" pitchFamily="34" charset="-120"/>
                          <a:ea typeface="微軟正黑體" panose="020B0604030504040204" pitchFamily="34" charset="-120"/>
                          <a:cs typeface="Times New Roman" panose="02020603050405020304" pitchFamily="18" charset="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FBFBFB"/>
                    </a:solidFill>
                  </a:tcPr>
                </a:tc>
                <a:tc>
                  <a:txBody>
                    <a:bodyPr/>
                    <a:lstStyle/>
                    <a:p>
                      <a:r>
                        <a:rPr lang="en-US" sz="1400" b="1" kern="0" dirty="0">
                          <a:effectLst/>
                          <a:latin typeface="微軟正黑體" panose="020B0604030504040204" pitchFamily="34" charset="-120"/>
                          <a:ea typeface="微軟正黑體" panose="020B0604030504040204" pitchFamily="34" charset="-120"/>
                          <a:cs typeface="Times New Roman" panose="02020603050405020304" pitchFamily="18" charset="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FBFBFB"/>
                    </a:solidFill>
                  </a:tcPr>
                </a:tc>
                <a:tc>
                  <a:txBody>
                    <a:bodyPr/>
                    <a:lstStyle/>
                    <a:p>
                      <a:r>
                        <a:rPr lang="en-US" sz="1400" b="1" kern="0">
                          <a:effectLst/>
                          <a:latin typeface="微軟正黑體" panose="020B0604030504040204" pitchFamily="34" charset="-120"/>
                          <a:ea typeface="微軟正黑體" panose="020B0604030504040204" pitchFamily="34" charset="-120"/>
                          <a:cs typeface="Times New Roman" panose="02020603050405020304" pitchFamily="18" charset="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FBFBFB"/>
                    </a:solidFill>
                  </a:tcPr>
                </a:tc>
                <a:extLst>
                  <a:ext uri="{0D108BD9-81ED-4DB2-BD59-A6C34878D82A}">
                    <a16:rowId xmlns:a16="http://schemas.microsoft.com/office/drawing/2014/main" val="600577244"/>
                  </a:ext>
                </a:extLst>
              </a:tr>
              <a:tr h="872173">
                <a:tc>
                  <a:txBody>
                    <a:bodyPr/>
                    <a:lstStyle/>
                    <a:p>
                      <a:r>
                        <a:rPr lang="en-US" sz="1400" b="1" kern="0">
                          <a:effectLst/>
                          <a:latin typeface="微軟正黑體" panose="020B0604030504040204" pitchFamily="34" charset="-120"/>
                          <a:ea typeface="微軟正黑體" panose="020B0604030504040204" pitchFamily="34" charset="-120"/>
                          <a:cs typeface="Times New Roman" panose="02020603050405020304" pitchFamily="18" charset="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FBFBFB"/>
                    </a:solidFill>
                  </a:tcPr>
                </a:tc>
                <a:tc>
                  <a:txBody>
                    <a:bodyPr/>
                    <a:lstStyle/>
                    <a:p>
                      <a:r>
                        <a:rPr lang="en-US" sz="1400" b="1" kern="0" dirty="0">
                          <a:effectLst/>
                          <a:latin typeface="微軟正黑體" panose="020B0604030504040204" pitchFamily="34" charset="-120"/>
                          <a:ea typeface="微軟正黑體" panose="020B0604030504040204" pitchFamily="34" charset="-120"/>
                          <a:cs typeface="Times New Roman" panose="02020603050405020304" pitchFamily="18" charset="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FBFBFB"/>
                    </a:solidFill>
                  </a:tcPr>
                </a:tc>
                <a:tc>
                  <a:txBody>
                    <a:bodyPr/>
                    <a:lstStyle/>
                    <a:p>
                      <a:r>
                        <a:rPr lang="en-US" sz="1400" b="1" kern="0" dirty="0">
                          <a:effectLst/>
                          <a:latin typeface="微軟正黑體" panose="020B0604030504040204" pitchFamily="34" charset="-120"/>
                          <a:ea typeface="微軟正黑體" panose="020B0604030504040204" pitchFamily="34" charset="-120"/>
                          <a:cs typeface="Times New Roman" panose="02020603050405020304" pitchFamily="18" charset="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FBFBFB"/>
                    </a:solidFill>
                  </a:tcPr>
                </a:tc>
                <a:extLst>
                  <a:ext uri="{0D108BD9-81ED-4DB2-BD59-A6C34878D82A}">
                    <a16:rowId xmlns:a16="http://schemas.microsoft.com/office/drawing/2014/main" val="3295675086"/>
                  </a:ext>
                </a:extLst>
              </a:tr>
              <a:tr h="872173">
                <a:tc>
                  <a:txBody>
                    <a:bodyPr/>
                    <a:lstStyle/>
                    <a:p>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FBFBFB"/>
                    </a:solidFill>
                  </a:tcPr>
                </a:tc>
                <a:tc>
                  <a:txBody>
                    <a:bodyPr/>
                    <a:lstStyle/>
                    <a:p>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FBFBFB"/>
                    </a:solidFill>
                  </a:tcPr>
                </a:tc>
                <a:tc>
                  <a:txBody>
                    <a:bodyPr/>
                    <a:lstStyle/>
                    <a:p>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rgbClr val="FBFBFB"/>
                    </a:solidFill>
                  </a:tcPr>
                </a:tc>
                <a:extLst>
                  <a:ext uri="{0D108BD9-81ED-4DB2-BD59-A6C34878D82A}">
                    <a16:rowId xmlns:a16="http://schemas.microsoft.com/office/drawing/2014/main" val="2506313960"/>
                  </a:ext>
                </a:extLst>
              </a:tr>
            </a:tbl>
          </a:graphicData>
        </a:graphic>
      </p:graphicFrame>
      <p:sp>
        <p:nvSpPr>
          <p:cNvPr id="7" name="文字方塊 6">
            <a:extLst>
              <a:ext uri="{FF2B5EF4-FFF2-40B4-BE49-F238E27FC236}">
                <a16:creationId xmlns:a16="http://schemas.microsoft.com/office/drawing/2014/main" id="{0BFA6465-56C0-4FE5-9E6B-DE623E1FF052}"/>
              </a:ext>
            </a:extLst>
          </p:cNvPr>
          <p:cNvSpPr txBox="1"/>
          <p:nvPr/>
        </p:nvSpPr>
        <p:spPr>
          <a:xfrm>
            <a:off x="230983" y="6354375"/>
            <a:ext cx="3159917" cy="284550"/>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sz="1200" b="0" i="0" u="none" strike="noStrike" kern="1200" cap="none" spc="0" baseline="0" dirty="0">
                <a:solidFill>
                  <a:srgbClr val="000000"/>
                </a:solidFill>
                <a:uFillTx/>
                <a:latin typeface="微軟正黑體" pitchFamily="34"/>
                <a:ea typeface="微軟正黑體" pitchFamily="34"/>
              </a:rPr>
              <a:t>備註：請</a:t>
            </a:r>
            <a:r>
              <a:rPr lang="zh-TW" altLang="en-US" sz="1200" dirty="0">
                <a:solidFill>
                  <a:srgbClr val="000000"/>
                </a:solidFill>
                <a:latin typeface="微軟正黑體" pitchFamily="34"/>
                <a:ea typeface="微軟正黑體" pitchFamily="34"/>
              </a:rPr>
              <a:t>提案單位</a:t>
            </a:r>
            <a:r>
              <a:rPr lang="zh-TW" sz="1200" b="0" i="0" u="none" strike="noStrike" kern="1200" cap="none" spc="0" baseline="0" dirty="0">
                <a:solidFill>
                  <a:srgbClr val="000000"/>
                </a:solidFill>
                <a:uFillTx/>
                <a:latin typeface="微軟正黑體" pitchFamily="34"/>
                <a:ea typeface="微軟正黑體" pitchFamily="34"/>
              </a:rPr>
              <a:t>自行依簡報需要增減內容</a:t>
            </a:r>
          </a:p>
        </p:txBody>
      </p:sp>
    </p:spTree>
    <p:extLst>
      <p:ext uri="{BB962C8B-B14F-4D97-AF65-F5344CB8AC3E}">
        <p14:creationId xmlns:p14="http://schemas.microsoft.com/office/powerpoint/2010/main" val="25667719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內容版面配置區 2">
            <a:extLst>
              <a:ext uri="{FF2B5EF4-FFF2-40B4-BE49-F238E27FC236}">
                <a16:creationId xmlns:a16="http://schemas.microsoft.com/office/drawing/2014/main" id="{2D4C3F2A-5940-4B36-B638-5BD853EB188D}"/>
              </a:ext>
            </a:extLst>
          </p:cNvPr>
          <p:cNvSpPr txBox="1">
            <a:spLocks/>
          </p:cNvSpPr>
          <p:nvPr/>
        </p:nvSpPr>
        <p:spPr>
          <a:xfrm>
            <a:off x="423862" y="228600"/>
            <a:ext cx="11344275" cy="6086474"/>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457200" indent="-457200">
              <a:lnSpc>
                <a:spcPct val="150000"/>
              </a:lnSpc>
              <a:buFont typeface="+mj-ea"/>
              <a:buAutoNum type="ea1ChtPeriod" startAt="4"/>
            </a:pPr>
            <a:r>
              <a:rPr lang="zh-TW" altLang="en-US" b="1" dirty="0">
                <a:solidFill>
                  <a:schemeClr val="tx1"/>
                </a:solidFill>
                <a:latin typeface="微軟正黑體" panose="020B0604030504040204" pitchFamily="34" charset="-120"/>
                <a:ea typeface="微軟正黑體" panose="020B0604030504040204" pitchFamily="34" charset="-120"/>
              </a:rPr>
              <a:t> 計畫預定進度與查核點</a:t>
            </a:r>
            <a:endParaRPr lang="en-US" altLang="zh-TW" b="1" dirty="0">
              <a:solidFill>
                <a:schemeClr val="tx1"/>
              </a:solidFill>
              <a:latin typeface="微軟正黑體" panose="020B0604030504040204" pitchFamily="34" charset="-120"/>
              <a:ea typeface="微軟正黑體" panose="020B0604030504040204" pitchFamily="34" charset="-120"/>
            </a:endParaRPr>
          </a:p>
          <a:p>
            <a:pPr marL="742950" lvl="1" indent="-285750">
              <a:lnSpc>
                <a:spcPct val="150000"/>
              </a:lnSpc>
              <a:buFont typeface="Wingdings" panose="05000000000000000000" pitchFamily="2" charset="2"/>
              <a:buChar char="n"/>
            </a:pPr>
            <a:r>
              <a:rPr lang="zh-TW" altLang="en-US" sz="1800" dirty="0">
                <a:solidFill>
                  <a:schemeClr val="tx1"/>
                </a:solidFill>
                <a:latin typeface="微軟正黑體" panose="020B0604030504040204" pitchFamily="34" charset="-120"/>
                <a:ea typeface="微軟正黑體" panose="020B0604030504040204" pitchFamily="34" charset="-120"/>
              </a:rPr>
              <a:t>計畫預定進度</a:t>
            </a:r>
            <a:r>
              <a:rPr lang="zh-TW" altLang="en-US" sz="1800" dirty="0">
                <a:solidFill>
                  <a:schemeClr val="tx1"/>
                </a:solidFill>
                <a:latin typeface="新細明體" panose="02020500000000000000" pitchFamily="18" charset="-120"/>
                <a:ea typeface="新細明體" panose="02020500000000000000" pitchFamily="18" charset="-120"/>
              </a:rPr>
              <a:t>：</a:t>
            </a:r>
            <a:endParaRPr lang="en-US" altLang="zh-TW" sz="1800" dirty="0">
              <a:solidFill>
                <a:schemeClr val="tx1"/>
              </a:solidFill>
              <a:latin typeface="新細明體" panose="02020500000000000000" pitchFamily="18" charset="-120"/>
              <a:ea typeface="新細明體" panose="02020500000000000000" pitchFamily="18" charset="-120"/>
            </a:endParaRPr>
          </a:p>
          <a:p>
            <a:pPr lvl="1">
              <a:lnSpc>
                <a:spcPct val="150000"/>
              </a:lnSpc>
            </a:pPr>
            <a:endParaRPr lang="en-US" altLang="zh-TW" sz="1800" dirty="0">
              <a:solidFill>
                <a:schemeClr val="tx1"/>
              </a:solidFill>
              <a:latin typeface="微軟正黑體" panose="020B0604030504040204" pitchFamily="34" charset="-120"/>
              <a:ea typeface="微軟正黑體" panose="020B0604030504040204" pitchFamily="34" charset="-120"/>
            </a:endParaRPr>
          </a:p>
        </p:txBody>
      </p:sp>
      <p:graphicFrame>
        <p:nvGraphicFramePr>
          <p:cNvPr id="2" name="表格 1">
            <a:extLst>
              <a:ext uri="{FF2B5EF4-FFF2-40B4-BE49-F238E27FC236}">
                <a16:creationId xmlns:a16="http://schemas.microsoft.com/office/drawing/2014/main" id="{C4603D7B-F89C-4BD2-B597-709EF67F5A82}"/>
              </a:ext>
            </a:extLst>
          </p:cNvPr>
          <p:cNvGraphicFramePr>
            <a:graphicFrameLocks noGrp="1"/>
          </p:cNvGraphicFramePr>
          <p:nvPr>
            <p:extLst>
              <p:ext uri="{D42A27DB-BD31-4B8C-83A1-F6EECF244321}">
                <p14:modId xmlns:p14="http://schemas.microsoft.com/office/powerpoint/2010/main" val="1117110087"/>
              </p:ext>
            </p:extLst>
          </p:nvPr>
        </p:nvGraphicFramePr>
        <p:xfrm>
          <a:off x="938926" y="1308722"/>
          <a:ext cx="10405347" cy="4911107"/>
        </p:xfrm>
        <a:graphic>
          <a:graphicData uri="http://schemas.openxmlformats.org/drawingml/2006/table">
            <a:tbl>
              <a:tblPr>
                <a:tableStyleId>{10A1B5D5-9B99-4C35-A422-299274C87663}</a:tableStyleId>
              </a:tblPr>
              <a:tblGrid>
                <a:gridCol w="597116">
                  <a:extLst>
                    <a:ext uri="{9D8B030D-6E8A-4147-A177-3AD203B41FA5}">
                      <a16:colId xmlns:a16="http://schemas.microsoft.com/office/drawing/2014/main" val="842947450"/>
                    </a:ext>
                  </a:extLst>
                </a:gridCol>
                <a:gridCol w="3883683">
                  <a:extLst>
                    <a:ext uri="{9D8B030D-6E8A-4147-A177-3AD203B41FA5}">
                      <a16:colId xmlns:a16="http://schemas.microsoft.com/office/drawing/2014/main" val="1874731477"/>
                    </a:ext>
                  </a:extLst>
                </a:gridCol>
                <a:gridCol w="726621">
                  <a:extLst>
                    <a:ext uri="{9D8B030D-6E8A-4147-A177-3AD203B41FA5}">
                      <a16:colId xmlns:a16="http://schemas.microsoft.com/office/drawing/2014/main" val="4163884828"/>
                    </a:ext>
                  </a:extLst>
                </a:gridCol>
                <a:gridCol w="726621">
                  <a:extLst>
                    <a:ext uri="{9D8B030D-6E8A-4147-A177-3AD203B41FA5}">
                      <a16:colId xmlns:a16="http://schemas.microsoft.com/office/drawing/2014/main" val="3714543780"/>
                    </a:ext>
                  </a:extLst>
                </a:gridCol>
                <a:gridCol w="726621">
                  <a:extLst>
                    <a:ext uri="{9D8B030D-6E8A-4147-A177-3AD203B41FA5}">
                      <a16:colId xmlns:a16="http://schemas.microsoft.com/office/drawing/2014/main" val="300359070"/>
                    </a:ext>
                  </a:extLst>
                </a:gridCol>
                <a:gridCol w="726621">
                  <a:extLst>
                    <a:ext uri="{9D8B030D-6E8A-4147-A177-3AD203B41FA5}">
                      <a16:colId xmlns:a16="http://schemas.microsoft.com/office/drawing/2014/main" val="3577695967"/>
                    </a:ext>
                  </a:extLst>
                </a:gridCol>
                <a:gridCol w="726621">
                  <a:extLst>
                    <a:ext uri="{9D8B030D-6E8A-4147-A177-3AD203B41FA5}">
                      <a16:colId xmlns:a16="http://schemas.microsoft.com/office/drawing/2014/main" val="2362396115"/>
                    </a:ext>
                  </a:extLst>
                </a:gridCol>
                <a:gridCol w="726621">
                  <a:extLst>
                    <a:ext uri="{9D8B030D-6E8A-4147-A177-3AD203B41FA5}">
                      <a16:colId xmlns:a16="http://schemas.microsoft.com/office/drawing/2014/main" val="899220846"/>
                    </a:ext>
                  </a:extLst>
                </a:gridCol>
                <a:gridCol w="726621">
                  <a:extLst>
                    <a:ext uri="{9D8B030D-6E8A-4147-A177-3AD203B41FA5}">
                      <a16:colId xmlns:a16="http://schemas.microsoft.com/office/drawing/2014/main" val="300124006"/>
                    </a:ext>
                  </a:extLst>
                </a:gridCol>
                <a:gridCol w="838201">
                  <a:extLst>
                    <a:ext uri="{9D8B030D-6E8A-4147-A177-3AD203B41FA5}">
                      <a16:colId xmlns:a16="http://schemas.microsoft.com/office/drawing/2014/main" val="1812935380"/>
                    </a:ext>
                  </a:extLst>
                </a:gridCol>
              </a:tblGrid>
              <a:tr h="440397">
                <a:tc gridSpan="2">
                  <a:txBody>
                    <a:bodyPr/>
                    <a:lstStyle/>
                    <a:p>
                      <a:pPr algn="r"/>
                      <a:r>
                        <a:rPr lang="zh-TW" sz="1400" b="1" kern="150" dirty="0">
                          <a:effectLst/>
                          <a:latin typeface="微軟正黑體" panose="020B0604030504040204" pitchFamily="34" charset="-120"/>
                          <a:ea typeface="微軟正黑體" panose="020B0604030504040204" pitchFamily="34" charset="-120"/>
                        </a:rPr>
                        <a:t> 月 份</a:t>
                      </a:r>
                    </a:p>
                    <a:p>
                      <a:r>
                        <a:rPr lang="zh-TW" sz="1400" b="1" kern="150" dirty="0">
                          <a:effectLst/>
                          <a:latin typeface="微軟正黑體" panose="020B0604030504040204" pitchFamily="34" charset="-120"/>
                          <a:ea typeface="微軟正黑體" panose="020B0604030504040204" pitchFamily="34" charset="-120"/>
                        </a:rPr>
                        <a:t>工作項目</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R w="12700" cap="flat" cmpd="sng" algn="ctr">
                      <a:solidFill>
                        <a:schemeClr val="accent6"/>
                      </a:solidFill>
                      <a:prstDash val="solid"/>
                      <a:round/>
                      <a:headEnd type="none" w="med" len="med"/>
                      <a:tailEnd type="none" w="med" len="med"/>
                    </a:lnR>
                    <a:lnB w="12700" cap="flat" cmpd="sng" algn="ctr">
                      <a:solidFill>
                        <a:schemeClr val="accent6"/>
                      </a:solidFill>
                      <a:prstDash val="solid"/>
                      <a:round/>
                      <a:headEnd type="none" w="med" len="med"/>
                      <a:tailEnd type="none" w="med" len="med"/>
                    </a:lnB>
                    <a:lnTlToBr w="12700" cap="flat" cmpd="sng" algn="ctr">
                      <a:solidFill>
                        <a:schemeClr val="accent6"/>
                      </a:solidFill>
                      <a:prstDash val="solid"/>
                      <a:round/>
                      <a:headEnd type="none" w="med" len="med"/>
                      <a:tailEnd type="none" w="med" len="med"/>
                    </a:lnTlToBr>
                    <a:solidFill>
                      <a:schemeClr val="accent6">
                        <a:lumMod val="20000"/>
                        <a:lumOff val="80000"/>
                      </a:schemeClr>
                    </a:solidFill>
                  </a:tcPr>
                </a:tc>
                <a:tc hMerge="1">
                  <a:txBody>
                    <a:bodyPr/>
                    <a:lstStyle/>
                    <a:p>
                      <a:endParaRPr lang="zh-TW" altLang="en-US"/>
                    </a:p>
                  </a:txBody>
                  <a:tcPr/>
                </a:tc>
                <a:tc>
                  <a:txBody>
                    <a:bodyPr/>
                    <a:lstStyle/>
                    <a:p>
                      <a:pPr algn="ctr"/>
                      <a:r>
                        <a:rPr lang="en-US" sz="1400" b="1" kern="150" dirty="0">
                          <a:effectLst/>
                          <a:latin typeface="微軟正黑體" panose="020B0604030504040204" pitchFamily="34" charset="-120"/>
                          <a:ea typeface="微軟正黑體" panose="020B0604030504040204" pitchFamily="34" charset="-120"/>
                        </a:rPr>
                        <a:t>5  </a:t>
                      </a:r>
                      <a:r>
                        <a:rPr lang="zh-TW" sz="1400" b="1" kern="150" dirty="0">
                          <a:effectLst/>
                          <a:latin typeface="微軟正黑體" panose="020B0604030504040204" pitchFamily="34" charset="-120"/>
                          <a:ea typeface="微軟正黑體" panose="020B0604030504040204" pitchFamily="34" charset="-120"/>
                        </a:rPr>
                        <a:t>月</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a:r>
                        <a:rPr lang="en-US" sz="1400" b="1" kern="150" dirty="0">
                          <a:effectLst/>
                          <a:latin typeface="微軟正黑體" panose="020B0604030504040204" pitchFamily="34" charset="-120"/>
                          <a:ea typeface="微軟正黑體" panose="020B0604030504040204" pitchFamily="34" charset="-120"/>
                        </a:rPr>
                        <a:t>6  </a:t>
                      </a:r>
                      <a:r>
                        <a:rPr lang="zh-TW" sz="1400" b="1" kern="150" dirty="0">
                          <a:effectLst/>
                          <a:latin typeface="微軟正黑體" panose="020B0604030504040204" pitchFamily="34" charset="-120"/>
                          <a:ea typeface="微軟正黑體" panose="020B0604030504040204" pitchFamily="34" charset="-120"/>
                        </a:rPr>
                        <a:t>月</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a:r>
                        <a:rPr lang="en-US" sz="1400" b="1" kern="150" dirty="0">
                          <a:effectLst/>
                          <a:latin typeface="微軟正黑體" panose="020B0604030504040204" pitchFamily="34" charset="-120"/>
                          <a:ea typeface="微軟正黑體" panose="020B0604030504040204" pitchFamily="34" charset="-120"/>
                        </a:rPr>
                        <a:t>7  </a:t>
                      </a:r>
                      <a:r>
                        <a:rPr lang="zh-TW" sz="1400" b="1" kern="150" dirty="0">
                          <a:effectLst/>
                          <a:latin typeface="微軟正黑體" panose="020B0604030504040204" pitchFamily="34" charset="-120"/>
                          <a:ea typeface="微軟正黑體" panose="020B0604030504040204" pitchFamily="34" charset="-120"/>
                        </a:rPr>
                        <a:t>月</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a:r>
                        <a:rPr lang="en-US" sz="1400" b="1" kern="150" dirty="0">
                          <a:effectLst/>
                          <a:latin typeface="微軟正黑體" panose="020B0604030504040204" pitchFamily="34" charset="-120"/>
                          <a:ea typeface="微軟正黑體" panose="020B0604030504040204" pitchFamily="34" charset="-120"/>
                        </a:rPr>
                        <a:t>8  </a:t>
                      </a:r>
                      <a:r>
                        <a:rPr lang="zh-TW" sz="1400" b="1" kern="150" dirty="0">
                          <a:effectLst/>
                          <a:latin typeface="微軟正黑體" panose="020B0604030504040204" pitchFamily="34" charset="-120"/>
                          <a:ea typeface="微軟正黑體" panose="020B0604030504040204" pitchFamily="34" charset="-120"/>
                        </a:rPr>
                        <a:t>月</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a:r>
                        <a:rPr lang="en-US" sz="1400" b="1" kern="150" dirty="0">
                          <a:effectLst/>
                          <a:latin typeface="微軟正黑體" panose="020B0604030504040204" pitchFamily="34" charset="-120"/>
                          <a:ea typeface="微軟正黑體" panose="020B0604030504040204" pitchFamily="34" charset="-120"/>
                        </a:rPr>
                        <a:t>9  </a:t>
                      </a:r>
                      <a:r>
                        <a:rPr lang="zh-TW" sz="1400" b="1" kern="150" dirty="0">
                          <a:effectLst/>
                          <a:latin typeface="微軟正黑體" panose="020B0604030504040204" pitchFamily="34" charset="-120"/>
                          <a:ea typeface="微軟正黑體" panose="020B0604030504040204" pitchFamily="34" charset="-120"/>
                        </a:rPr>
                        <a:t>月</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a:r>
                        <a:rPr lang="en-US" sz="1400" b="1" kern="150" dirty="0">
                          <a:effectLst/>
                          <a:latin typeface="微軟正黑體" panose="020B0604030504040204" pitchFamily="34" charset="-120"/>
                          <a:ea typeface="微軟正黑體" panose="020B0604030504040204" pitchFamily="34" charset="-120"/>
                        </a:rPr>
                        <a:t>10</a:t>
                      </a:r>
                      <a:r>
                        <a:rPr lang="zh-TW" sz="1400" b="1" kern="150" dirty="0">
                          <a:effectLst/>
                          <a:latin typeface="微軟正黑體" panose="020B0604030504040204" pitchFamily="34" charset="-120"/>
                          <a:ea typeface="微軟正黑體" panose="020B0604030504040204" pitchFamily="34" charset="-120"/>
                        </a:rPr>
                        <a:t>月</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a:r>
                        <a:rPr lang="en-US" sz="1400" b="1" kern="150" dirty="0">
                          <a:effectLst/>
                          <a:latin typeface="微軟正黑體" panose="020B0604030504040204" pitchFamily="34" charset="-120"/>
                          <a:ea typeface="微軟正黑體" panose="020B0604030504040204" pitchFamily="34" charset="-120"/>
                        </a:rPr>
                        <a:t>11</a:t>
                      </a:r>
                      <a:r>
                        <a:rPr lang="zh-TW" sz="1400" b="1" kern="150" dirty="0">
                          <a:effectLst/>
                          <a:latin typeface="微軟正黑體" panose="020B0604030504040204" pitchFamily="34" charset="-120"/>
                          <a:ea typeface="微軟正黑體" panose="020B0604030504040204" pitchFamily="34" charset="-120"/>
                        </a:rPr>
                        <a:t>月</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a:r>
                        <a:rPr lang="zh-TW" sz="1400" b="1" kern="150" dirty="0">
                          <a:effectLst/>
                          <a:latin typeface="微軟正黑體" panose="020B0604030504040204" pitchFamily="34" charset="-120"/>
                          <a:ea typeface="微軟正黑體" panose="020B0604030504040204" pitchFamily="34" charset="-120"/>
                        </a:rPr>
                        <a:t>權重</a:t>
                      </a:r>
                      <a:r>
                        <a:rPr lang="en-US" sz="1400" b="1" kern="150" dirty="0">
                          <a:effectLst/>
                          <a:latin typeface="微軟正黑體" panose="020B0604030504040204" pitchFamily="34" charset="-120"/>
                          <a:ea typeface="微軟正黑體" panose="020B0604030504040204" pitchFamily="34" charset="-120"/>
                        </a:rPr>
                        <a:t>%</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B w="12700" cap="flat" cmpd="sng" algn="ctr">
                      <a:solidFill>
                        <a:schemeClr val="accent6"/>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699576459"/>
                  </a:ext>
                </a:extLst>
              </a:tr>
              <a:tr h="447071">
                <a:tc>
                  <a:txBody>
                    <a:bodyPr/>
                    <a:lstStyle/>
                    <a:p>
                      <a:pPr algn="ctr"/>
                      <a:r>
                        <a:rPr lang="en-US" sz="1400" b="1" kern="150" dirty="0">
                          <a:effectLst/>
                          <a:latin typeface="微軟正黑體" panose="020B0604030504040204" pitchFamily="34" charset="-120"/>
                          <a:ea typeface="微軟正黑體" panose="020B0604030504040204" pitchFamily="34" charset="-120"/>
                        </a:rPr>
                        <a:t>1</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a:r>
                        <a:rPr lang="zh-TW" sz="1400" b="1" kern="150" dirty="0">
                          <a:effectLst/>
                          <a:latin typeface="微軟正黑體" panose="020B0604030504040204" pitchFamily="34" charset="-120"/>
                          <a:ea typeface="微軟正黑體" panose="020B0604030504040204" pitchFamily="34" charset="-120"/>
                        </a:rPr>
                        <a:t>帶動企業家數</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1246798262"/>
                  </a:ext>
                </a:extLst>
              </a:tr>
              <a:tr h="447071">
                <a:tc>
                  <a:txBody>
                    <a:bodyPr/>
                    <a:lstStyle/>
                    <a:p>
                      <a:pPr algn="ctr"/>
                      <a:r>
                        <a:rPr lang="en-US" sz="1400" b="1" kern="150">
                          <a:effectLst/>
                          <a:latin typeface="微軟正黑體" panose="020B0604030504040204" pitchFamily="34" charset="-120"/>
                          <a:ea typeface="微軟正黑體" panose="020B0604030504040204" pitchFamily="34" charset="-120"/>
                        </a:rPr>
                        <a:t>2</a:t>
                      </a:r>
                      <a:endParaRPr lang="zh-TW" sz="1400" b="1"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a:r>
                        <a:rPr lang="zh-TW" sz="1400" b="1" kern="150" dirty="0">
                          <a:effectLst/>
                          <a:latin typeface="微軟正黑體" panose="020B0604030504040204" pitchFamily="34" charset="-120"/>
                          <a:ea typeface="微軟正黑體" panose="020B0604030504040204" pitchFamily="34" charset="-120"/>
                        </a:rPr>
                        <a:t>導入雲端服務解決方案</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177898013"/>
                  </a:ext>
                </a:extLst>
              </a:tr>
              <a:tr h="447071">
                <a:tc>
                  <a:txBody>
                    <a:bodyPr/>
                    <a:lstStyle/>
                    <a:p>
                      <a:pPr algn="ctr"/>
                      <a:r>
                        <a:rPr lang="en-US" sz="1400" b="1" kern="150">
                          <a:effectLst/>
                          <a:latin typeface="微軟正黑體" panose="020B0604030504040204" pitchFamily="34" charset="-120"/>
                          <a:ea typeface="微軟正黑體" panose="020B0604030504040204" pitchFamily="34" charset="-120"/>
                        </a:rPr>
                        <a:t>3</a:t>
                      </a:r>
                      <a:endParaRPr lang="zh-TW" sz="1400" b="1"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a:r>
                        <a:rPr lang="zh-TW" sz="1400" b="1" kern="150" dirty="0">
                          <a:effectLst/>
                          <a:latin typeface="微軟正黑體" panose="020B0604030504040204" pitchFamily="34" charset="-120"/>
                          <a:ea typeface="微軟正黑體" panose="020B0604030504040204" pitchFamily="34" charset="-120"/>
                        </a:rPr>
                        <a:t>專案顧問輔導</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1636736996"/>
                  </a:ext>
                </a:extLst>
              </a:tr>
              <a:tr h="447071">
                <a:tc>
                  <a:txBody>
                    <a:bodyPr/>
                    <a:lstStyle/>
                    <a:p>
                      <a:pPr algn="ctr"/>
                      <a:r>
                        <a:rPr lang="en-US" sz="1400" b="1" kern="150">
                          <a:effectLst/>
                          <a:latin typeface="微軟正黑體" panose="020B0604030504040204" pitchFamily="34" charset="-120"/>
                          <a:ea typeface="微軟正黑體" panose="020B0604030504040204" pitchFamily="34" charset="-120"/>
                        </a:rPr>
                        <a:t>4</a:t>
                      </a:r>
                      <a:endParaRPr lang="zh-TW" sz="1400" b="1"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a:r>
                        <a:rPr lang="zh-TW" sz="1400" b="1" kern="150" dirty="0">
                          <a:effectLst/>
                          <a:latin typeface="微軟正黑體" panose="020B0604030504040204" pitchFamily="34" charset="-120"/>
                          <a:ea typeface="微軟正黑體" panose="020B0604030504040204" pitchFamily="34" charset="-120"/>
                        </a:rPr>
                        <a:t>雲端服務使用流量</a:t>
                      </a:r>
                      <a:r>
                        <a:rPr lang="en-US" altLang="zh-TW" sz="1400" b="1" kern="150" dirty="0">
                          <a:effectLst/>
                          <a:latin typeface="微軟正黑體" panose="020B0604030504040204" pitchFamily="34" charset="-120"/>
                          <a:ea typeface="微軟正黑體" panose="020B0604030504040204" pitchFamily="34" charset="-120"/>
                        </a:rPr>
                        <a:t> </a:t>
                      </a:r>
                      <a:r>
                        <a:rPr lang="en-US" sz="1400" b="1" kern="150" dirty="0">
                          <a:effectLst/>
                          <a:latin typeface="微軟正黑體" panose="020B0604030504040204" pitchFamily="34" charset="-120"/>
                          <a:ea typeface="微軟正黑體" panose="020B0604030504040204" pitchFamily="34" charset="-120"/>
                        </a:rPr>
                        <a:t>(</a:t>
                      </a:r>
                      <a:r>
                        <a:rPr lang="zh-TW" sz="1400" b="1" kern="150" dirty="0">
                          <a:effectLst/>
                          <a:latin typeface="微軟正黑體" panose="020B0604030504040204" pitchFamily="34" charset="-120"/>
                          <a:ea typeface="微軟正黑體" panose="020B0604030504040204" pitchFamily="34" charset="-120"/>
                        </a:rPr>
                        <a:t>計畫期間總流量</a:t>
                      </a:r>
                      <a:r>
                        <a:rPr lang="en-US" sz="1400" b="1" kern="150" dirty="0">
                          <a:effectLst/>
                          <a:latin typeface="微軟正黑體" panose="020B0604030504040204" pitchFamily="34" charset="-120"/>
                          <a:ea typeface="微軟正黑體" panose="020B0604030504040204" pitchFamily="34" charset="-120"/>
                        </a:rPr>
                        <a:t>)</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585771154"/>
                  </a:ext>
                </a:extLst>
              </a:tr>
              <a:tr h="447071">
                <a:tc>
                  <a:txBody>
                    <a:bodyPr/>
                    <a:lstStyle/>
                    <a:p>
                      <a:pPr algn="ctr"/>
                      <a:r>
                        <a:rPr lang="en-US" sz="1400" b="1" kern="150">
                          <a:effectLst/>
                          <a:latin typeface="微軟正黑體" panose="020B0604030504040204" pitchFamily="34" charset="-120"/>
                          <a:ea typeface="微軟正黑體" panose="020B0604030504040204" pitchFamily="34" charset="-120"/>
                        </a:rPr>
                        <a:t>5</a:t>
                      </a:r>
                      <a:endParaRPr lang="zh-TW" sz="1400" b="1"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a:r>
                        <a:rPr lang="zh-TW" sz="1400" b="1" kern="150" dirty="0">
                          <a:effectLst/>
                          <a:latin typeface="微軟正黑體" panose="020B0604030504040204" pitchFamily="34" charset="-120"/>
                          <a:ea typeface="微軟正黑體" panose="020B0604030504040204" pitchFamily="34" charset="-120"/>
                        </a:rPr>
                        <a:t>提升數位應用知能活動</a:t>
                      </a:r>
                      <a:r>
                        <a:rPr lang="en-US" altLang="zh-TW" sz="1400" b="1" kern="150" dirty="0">
                          <a:effectLst/>
                          <a:latin typeface="微軟正黑體" panose="020B0604030504040204" pitchFamily="34" charset="-120"/>
                          <a:ea typeface="微軟正黑體" panose="020B0604030504040204" pitchFamily="34" charset="-120"/>
                        </a:rPr>
                        <a:t> </a:t>
                      </a:r>
                      <a:r>
                        <a:rPr lang="en-US" sz="1400" b="1" kern="150" dirty="0">
                          <a:effectLst/>
                          <a:latin typeface="微軟正黑體" panose="020B0604030504040204" pitchFamily="34" charset="-120"/>
                          <a:ea typeface="微軟正黑體" panose="020B0604030504040204" pitchFamily="34" charset="-120"/>
                        </a:rPr>
                        <a:t>(</a:t>
                      </a:r>
                      <a:r>
                        <a:rPr lang="zh-TW" sz="1400" b="1" kern="150" dirty="0">
                          <a:effectLst/>
                          <a:latin typeface="微軟正黑體" panose="020B0604030504040204" pitchFamily="34" charset="-120"/>
                          <a:ea typeface="微軟正黑體" panose="020B0604030504040204" pitchFamily="34" charset="-120"/>
                        </a:rPr>
                        <a:t>請填入活動名稱</a:t>
                      </a:r>
                      <a:r>
                        <a:rPr lang="en-US" sz="1400" b="1" kern="150" dirty="0">
                          <a:effectLst/>
                          <a:latin typeface="微軟正黑體" panose="020B0604030504040204" pitchFamily="34" charset="-120"/>
                          <a:ea typeface="微軟正黑體" panose="020B0604030504040204" pitchFamily="34" charset="-120"/>
                        </a:rPr>
                        <a:t>)</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1382818986"/>
                  </a:ext>
                </a:extLst>
              </a:tr>
              <a:tr h="447071">
                <a:tc>
                  <a:txBody>
                    <a:bodyPr/>
                    <a:lstStyle/>
                    <a:p>
                      <a:pPr algn="ctr"/>
                      <a:r>
                        <a:rPr lang="en-US" sz="1400" b="1" kern="150">
                          <a:effectLst/>
                          <a:latin typeface="微軟正黑體" panose="020B0604030504040204" pitchFamily="34" charset="-120"/>
                          <a:ea typeface="微軟正黑體" panose="020B0604030504040204" pitchFamily="34" charset="-120"/>
                        </a:rPr>
                        <a:t>6</a:t>
                      </a:r>
                      <a:endParaRPr lang="zh-TW" sz="1400" b="1"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a:r>
                        <a:rPr lang="zh-TW" sz="1400" b="1" kern="150" dirty="0">
                          <a:effectLst/>
                          <a:latin typeface="微軟正黑體" panose="020B0604030504040204" pitchFamily="34" charset="-120"/>
                          <a:ea typeface="微軟正黑體" panose="020B0604030504040204" pitchFamily="34" charset="-120"/>
                        </a:rPr>
                        <a:t>推動成效成果報告</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809584228"/>
                  </a:ext>
                </a:extLst>
              </a:tr>
              <a:tr h="447071">
                <a:tc>
                  <a:txBody>
                    <a:bodyPr/>
                    <a:lstStyle/>
                    <a:p>
                      <a:pPr algn="ctr"/>
                      <a:r>
                        <a:rPr lang="en-US" sz="1400" b="1" kern="150">
                          <a:effectLst/>
                          <a:latin typeface="微軟正黑體" panose="020B0604030504040204" pitchFamily="34" charset="-120"/>
                          <a:ea typeface="微軟正黑體" panose="020B0604030504040204" pitchFamily="34" charset="-120"/>
                        </a:rPr>
                        <a:t>7</a:t>
                      </a:r>
                      <a:endParaRPr lang="zh-TW" sz="1400" b="1"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a:r>
                        <a:rPr lang="zh-TW" sz="1400" b="1" kern="150" dirty="0">
                          <a:effectLst/>
                          <a:latin typeface="微軟正黑體" panose="020B0604030504040204" pitchFamily="34" charset="-120"/>
                          <a:ea typeface="微軟正黑體" panose="020B0604030504040204" pitchFamily="34" charset="-120"/>
                        </a:rPr>
                        <a:t>雲端服務數據蒐集分析報告</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3647704332"/>
                  </a:ext>
                </a:extLst>
              </a:tr>
              <a:tr h="447071">
                <a:tc>
                  <a:txBody>
                    <a:bodyPr/>
                    <a:lstStyle/>
                    <a:p>
                      <a:pPr algn="ctr"/>
                      <a:r>
                        <a:rPr lang="en-US" alt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rPr>
                        <a:t>8</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a:r>
                        <a:rPr lang="zh-TW" sz="1400" b="1" kern="150" dirty="0">
                          <a:effectLst/>
                          <a:latin typeface="微軟正黑體" panose="020B0604030504040204" pitchFamily="34" charset="-120"/>
                          <a:ea typeface="微軟正黑體" panose="020B0604030504040204" pitchFamily="34" charset="-120"/>
                        </a:rPr>
                        <a:t>營運成長面績效指標</a:t>
                      </a:r>
                      <a:r>
                        <a:rPr lang="en-US" sz="1400" b="1" kern="150" dirty="0">
                          <a:effectLst/>
                          <a:latin typeface="微軟正黑體" panose="020B0604030504040204" pitchFamily="34" charset="-120"/>
                          <a:ea typeface="微軟正黑體" panose="020B0604030504040204" pitchFamily="34" charset="-120"/>
                        </a:rPr>
                        <a:t>-OOO</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410488016"/>
                  </a:ext>
                </a:extLst>
              </a:tr>
              <a:tr h="447071">
                <a:tc>
                  <a:txBody>
                    <a:bodyPr/>
                    <a:lstStyle/>
                    <a:p>
                      <a:pPr algn="ctr"/>
                      <a:r>
                        <a:rPr lang="en-US" alt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rPr>
                        <a:t>9</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a:r>
                        <a:rPr lang="zh-TW" sz="1400" b="1" kern="150" dirty="0">
                          <a:effectLst/>
                          <a:latin typeface="微軟正黑體" panose="020B0604030504040204" pitchFamily="34" charset="-120"/>
                          <a:ea typeface="微軟正黑體" panose="020B0604030504040204" pitchFamily="34" charset="-120"/>
                        </a:rPr>
                        <a:t>管理優化面績效指標</a:t>
                      </a:r>
                      <a:r>
                        <a:rPr lang="en-US" sz="1400" b="1" kern="150" dirty="0">
                          <a:effectLst/>
                          <a:latin typeface="微軟正黑體" panose="020B0604030504040204" pitchFamily="34" charset="-120"/>
                          <a:ea typeface="微軟正黑體" panose="020B0604030504040204" pitchFamily="34" charset="-120"/>
                        </a:rPr>
                        <a:t>-OOO</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3008171476"/>
                  </a:ext>
                </a:extLst>
              </a:tr>
              <a:tr h="447071">
                <a:tc>
                  <a:txBody>
                    <a:bodyPr/>
                    <a:lstStyle/>
                    <a:p>
                      <a:pPr algn="ctr"/>
                      <a:r>
                        <a:rPr lang="en-US" sz="1400" b="1" kern="150" dirty="0">
                          <a:effectLst/>
                          <a:latin typeface="微軟正黑體" panose="020B0604030504040204" pitchFamily="34" charset="-120"/>
                          <a:ea typeface="微軟正黑體" panose="020B0604030504040204" pitchFamily="34" charset="-120"/>
                        </a:rPr>
                        <a:t>10</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solidFill>
                      <a:schemeClr val="accent6">
                        <a:lumMod val="20000"/>
                        <a:lumOff val="80000"/>
                      </a:schemeClr>
                    </a:solidFill>
                  </a:tcPr>
                </a:tc>
                <a:tc>
                  <a:txBody>
                    <a:bodyPr/>
                    <a:lstStyle/>
                    <a:p>
                      <a:pPr algn="ctr"/>
                      <a:r>
                        <a:rPr lang="zh-TW" sz="1400" b="1" kern="150" dirty="0">
                          <a:effectLst/>
                          <a:latin typeface="微軟正黑體" panose="020B0604030504040204" pitchFamily="34" charset="-120"/>
                          <a:ea typeface="微軟正黑體" panose="020B0604030504040204" pitchFamily="34" charset="-120"/>
                        </a:rPr>
                        <a:t>流程改善面績效指標</a:t>
                      </a:r>
                      <a:r>
                        <a:rPr lang="en-US" sz="1400" b="1" kern="150" dirty="0">
                          <a:effectLst/>
                          <a:latin typeface="微軟正黑體" panose="020B0604030504040204" pitchFamily="34" charset="-120"/>
                          <a:ea typeface="微軟正黑體" panose="020B0604030504040204" pitchFamily="34" charset="-120"/>
                        </a:rPr>
                        <a:t>-OOO</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solidFill>
                      <a:schemeClr val="accent6">
                        <a:lumMod val="20000"/>
                        <a:lumOff val="80000"/>
                      </a:schemeClr>
                    </a:solidFill>
                  </a:tcPr>
                </a:tc>
                <a:tc>
                  <a:txBody>
                    <a:bodyPr/>
                    <a:lstStyle/>
                    <a:p>
                      <a:pPr algn="ctr"/>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tcPr>
                </a:tc>
                <a:tc>
                  <a:txBody>
                    <a:bodyPr/>
                    <a:lstStyle/>
                    <a:p>
                      <a:pPr algn="ctr"/>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tcPr>
                </a:tc>
                <a:tc>
                  <a:txBody>
                    <a:bodyPr/>
                    <a:lstStyle/>
                    <a:p>
                      <a:pPr algn="ctr"/>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tcPr>
                </a:tc>
                <a:tc>
                  <a:txBody>
                    <a:bodyPr/>
                    <a:lstStyle/>
                    <a:p>
                      <a:pPr algn="ctr"/>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tcPr>
                </a:tc>
                <a:tc>
                  <a:txBody>
                    <a:bodyPr/>
                    <a:lstStyle/>
                    <a:p>
                      <a:pPr algn="ctr"/>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tcPr>
                </a:tc>
                <a:tc>
                  <a:txBody>
                    <a:bodyPr/>
                    <a:lstStyle/>
                    <a:p>
                      <a:pPr algn="ctr"/>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tcPr>
                </a:tc>
                <a:tc>
                  <a:txBody>
                    <a:bodyPr/>
                    <a:lstStyle/>
                    <a:p>
                      <a:pPr algn="ctr"/>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tcPr>
                </a:tc>
                <a:tc>
                  <a:txBody>
                    <a:bodyPr/>
                    <a:lstStyle/>
                    <a:p>
                      <a:pPr algn="ctr"/>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0477" marR="50477" marT="0" marB="0" anchor="ctr">
                    <a:lnL w="12700" cap="flat" cmpd="sng" algn="ctr">
                      <a:solidFill>
                        <a:schemeClr val="accent6"/>
                      </a:solidFill>
                      <a:prstDash val="solid"/>
                      <a:round/>
                      <a:headEnd type="none" w="med" len="med"/>
                      <a:tailEnd type="none" w="med" len="med"/>
                    </a:lnL>
                    <a:lnT w="12700" cap="flat" cmpd="sng" algn="ctr">
                      <a:solidFill>
                        <a:schemeClr val="accent6"/>
                      </a:solidFill>
                      <a:prstDash val="solid"/>
                      <a:round/>
                      <a:headEnd type="none" w="med" len="med"/>
                      <a:tailEnd type="none" w="med" len="med"/>
                    </a:lnT>
                  </a:tcPr>
                </a:tc>
                <a:extLst>
                  <a:ext uri="{0D108BD9-81ED-4DB2-BD59-A6C34878D82A}">
                    <a16:rowId xmlns:a16="http://schemas.microsoft.com/office/drawing/2014/main" val="2118669134"/>
                  </a:ext>
                </a:extLst>
              </a:tr>
            </a:tbl>
          </a:graphicData>
        </a:graphic>
      </p:graphicFrame>
      <p:sp>
        <p:nvSpPr>
          <p:cNvPr id="7" name="文字方塊 6">
            <a:extLst>
              <a:ext uri="{FF2B5EF4-FFF2-40B4-BE49-F238E27FC236}">
                <a16:creationId xmlns:a16="http://schemas.microsoft.com/office/drawing/2014/main" id="{535391B7-BCC8-4367-B2EC-621C0AEAF37A}"/>
              </a:ext>
            </a:extLst>
          </p:cNvPr>
          <p:cNvSpPr txBox="1"/>
          <p:nvPr/>
        </p:nvSpPr>
        <p:spPr>
          <a:xfrm>
            <a:off x="230983" y="6354375"/>
            <a:ext cx="3159917" cy="284550"/>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sz="1200" b="0" i="0" u="none" strike="noStrike" kern="1200" cap="none" spc="0" baseline="0" dirty="0">
                <a:solidFill>
                  <a:srgbClr val="000000"/>
                </a:solidFill>
                <a:uFillTx/>
                <a:latin typeface="微軟正黑體" pitchFamily="34"/>
                <a:ea typeface="微軟正黑體" pitchFamily="34"/>
              </a:rPr>
              <a:t>備註：請</a:t>
            </a:r>
            <a:r>
              <a:rPr lang="zh-TW" altLang="en-US" sz="1200" dirty="0">
                <a:solidFill>
                  <a:srgbClr val="000000"/>
                </a:solidFill>
                <a:latin typeface="微軟正黑體" pitchFamily="34"/>
                <a:ea typeface="微軟正黑體" pitchFamily="34"/>
              </a:rPr>
              <a:t>提案單位</a:t>
            </a:r>
            <a:r>
              <a:rPr lang="zh-TW" sz="1200" b="0" i="0" u="none" strike="noStrike" kern="1200" cap="none" spc="0" baseline="0" dirty="0">
                <a:solidFill>
                  <a:srgbClr val="000000"/>
                </a:solidFill>
                <a:uFillTx/>
                <a:latin typeface="微軟正黑體" pitchFamily="34"/>
                <a:ea typeface="微軟正黑體" pitchFamily="34"/>
              </a:rPr>
              <a:t>自行依簡報需要增減內容</a:t>
            </a:r>
          </a:p>
        </p:txBody>
      </p:sp>
    </p:spTree>
    <p:extLst>
      <p:ext uri="{BB962C8B-B14F-4D97-AF65-F5344CB8AC3E}">
        <p14:creationId xmlns:p14="http://schemas.microsoft.com/office/powerpoint/2010/main" val="2626804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內容版面配置區 2">
            <a:extLst>
              <a:ext uri="{FF2B5EF4-FFF2-40B4-BE49-F238E27FC236}">
                <a16:creationId xmlns:a16="http://schemas.microsoft.com/office/drawing/2014/main" id="{2D4C3F2A-5940-4B36-B638-5BD853EB188D}"/>
              </a:ext>
            </a:extLst>
          </p:cNvPr>
          <p:cNvSpPr txBox="1">
            <a:spLocks/>
          </p:cNvSpPr>
          <p:nvPr/>
        </p:nvSpPr>
        <p:spPr>
          <a:xfrm>
            <a:off x="0" y="228600"/>
            <a:ext cx="11344275" cy="5953124"/>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742950" lvl="1" indent="-285750">
              <a:lnSpc>
                <a:spcPct val="150000"/>
              </a:lnSpc>
              <a:buFont typeface="Wingdings" panose="05000000000000000000" pitchFamily="2" charset="2"/>
              <a:buChar char="n"/>
            </a:pPr>
            <a:r>
              <a:rPr lang="zh-TW" altLang="en-US" sz="1800" dirty="0">
                <a:solidFill>
                  <a:schemeClr val="tx1"/>
                </a:solidFill>
                <a:latin typeface="微軟正黑體" panose="020B0604030504040204" pitchFamily="34" charset="-120"/>
                <a:ea typeface="微軟正黑體" panose="020B0604030504040204" pitchFamily="34" charset="-120"/>
              </a:rPr>
              <a:t>計畫查核點</a:t>
            </a:r>
            <a:r>
              <a:rPr lang="zh-TW" altLang="en-US" sz="1800" dirty="0">
                <a:solidFill>
                  <a:schemeClr val="tx1"/>
                </a:solidFill>
                <a:latin typeface="新細明體" panose="02020500000000000000" pitchFamily="18" charset="-120"/>
                <a:ea typeface="新細明體" panose="02020500000000000000" pitchFamily="18" charset="-120"/>
              </a:rPr>
              <a:t>：</a:t>
            </a:r>
            <a:endParaRPr lang="en-US" altLang="zh-TW" sz="1800" dirty="0">
              <a:solidFill>
                <a:schemeClr val="tx1"/>
              </a:solidFill>
              <a:latin typeface="新細明體" panose="02020500000000000000" pitchFamily="18" charset="-120"/>
              <a:ea typeface="新細明體" panose="02020500000000000000" pitchFamily="18" charset="-120"/>
            </a:endParaRPr>
          </a:p>
          <a:p>
            <a:pPr lvl="1">
              <a:lnSpc>
                <a:spcPct val="150000"/>
              </a:lnSpc>
            </a:pPr>
            <a:endParaRPr lang="en-US" altLang="zh-TW" sz="1800" dirty="0">
              <a:solidFill>
                <a:schemeClr val="tx1"/>
              </a:solidFill>
              <a:latin typeface="微軟正黑體" panose="020B0604030504040204" pitchFamily="34" charset="-120"/>
              <a:ea typeface="微軟正黑體" panose="020B0604030504040204" pitchFamily="34" charset="-120"/>
            </a:endParaRPr>
          </a:p>
        </p:txBody>
      </p:sp>
      <p:graphicFrame>
        <p:nvGraphicFramePr>
          <p:cNvPr id="3" name="表格 2">
            <a:extLst>
              <a:ext uri="{FF2B5EF4-FFF2-40B4-BE49-F238E27FC236}">
                <a16:creationId xmlns:a16="http://schemas.microsoft.com/office/drawing/2014/main" id="{40E1C0C0-3D46-4EB5-8AF8-CC1874B10E9A}"/>
              </a:ext>
            </a:extLst>
          </p:cNvPr>
          <p:cNvGraphicFramePr>
            <a:graphicFrameLocks noGrp="1"/>
          </p:cNvGraphicFramePr>
          <p:nvPr>
            <p:extLst>
              <p:ext uri="{D42A27DB-BD31-4B8C-83A1-F6EECF244321}">
                <p14:modId xmlns:p14="http://schemas.microsoft.com/office/powerpoint/2010/main" val="659434917"/>
              </p:ext>
            </p:extLst>
          </p:nvPr>
        </p:nvGraphicFramePr>
        <p:xfrm>
          <a:off x="685799" y="676276"/>
          <a:ext cx="10820402" cy="5643679"/>
        </p:xfrm>
        <a:graphic>
          <a:graphicData uri="http://schemas.openxmlformats.org/drawingml/2006/table">
            <a:tbl>
              <a:tblPr>
                <a:tableStyleId>{10A1B5D5-9B99-4C35-A422-299274C87663}</a:tableStyleId>
              </a:tblPr>
              <a:tblGrid>
                <a:gridCol w="1048346">
                  <a:extLst>
                    <a:ext uri="{9D8B030D-6E8A-4147-A177-3AD203B41FA5}">
                      <a16:colId xmlns:a16="http://schemas.microsoft.com/office/drawing/2014/main" val="1377735094"/>
                    </a:ext>
                  </a:extLst>
                </a:gridCol>
                <a:gridCol w="2794931">
                  <a:extLst>
                    <a:ext uri="{9D8B030D-6E8A-4147-A177-3AD203B41FA5}">
                      <a16:colId xmlns:a16="http://schemas.microsoft.com/office/drawing/2014/main" val="2282097148"/>
                    </a:ext>
                  </a:extLst>
                </a:gridCol>
                <a:gridCol w="1530398">
                  <a:extLst>
                    <a:ext uri="{9D8B030D-6E8A-4147-A177-3AD203B41FA5}">
                      <a16:colId xmlns:a16="http://schemas.microsoft.com/office/drawing/2014/main" val="4073221365"/>
                    </a:ext>
                  </a:extLst>
                </a:gridCol>
                <a:gridCol w="1530398">
                  <a:extLst>
                    <a:ext uri="{9D8B030D-6E8A-4147-A177-3AD203B41FA5}">
                      <a16:colId xmlns:a16="http://schemas.microsoft.com/office/drawing/2014/main" val="540514827"/>
                    </a:ext>
                  </a:extLst>
                </a:gridCol>
                <a:gridCol w="1530398">
                  <a:extLst>
                    <a:ext uri="{9D8B030D-6E8A-4147-A177-3AD203B41FA5}">
                      <a16:colId xmlns:a16="http://schemas.microsoft.com/office/drawing/2014/main" val="10801602"/>
                    </a:ext>
                  </a:extLst>
                </a:gridCol>
                <a:gridCol w="2385931">
                  <a:extLst>
                    <a:ext uri="{9D8B030D-6E8A-4147-A177-3AD203B41FA5}">
                      <a16:colId xmlns:a16="http://schemas.microsoft.com/office/drawing/2014/main" val="2999261801"/>
                    </a:ext>
                  </a:extLst>
                </a:gridCol>
              </a:tblGrid>
              <a:tr h="462079">
                <a:tc>
                  <a:txBody>
                    <a:bodyPr/>
                    <a:lstStyle/>
                    <a:p>
                      <a:pPr algn="ctr" eaLnBrk="0" hangingPunct="0"/>
                      <a:r>
                        <a:rPr lang="zh-TW" sz="1400" b="1" kern="150" dirty="0">
                          <a:effectLst/>
                          <a:latin typeface="微軟正黑體" panose="020B0604030504040204" pitchFamily="34" charset="-120"/>
                          <a:ea typeface="微軟正黑體" panose="020B0604030504040204" pitchFamily="34" charset="-120"/>
                        </a:rPr>
                        <a:t>類別</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R w="12700" cap="flat" cmpd="sng" algn="ctr">
                      <a:solidFill>
                        <a:schemeClr val="accent6"/>
                      </a:solidFill>
                      <a:prstDash val="solid"/>
                      <a:round/>
                      <a:headEnd type="none" w="med" len="med"/>
                      <a:tailEnd type="none" w="med" len="med"/>
                    </a:lnR>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eaLnBrk="0" hangingPunct="0"/>
                      <a:r>
                        <a:rPr lang="zh-TW" sz="1400" b="1" kern="150" dirty="0">
                          <a:effectLst/>
                          <a:latin typeface="微軟正黑體" panose="020B0604030504040204" pitchFamily="34" charset="-120"/>
                          <a:ea typeface="微軟正黑體" panose="020B0604030504040204" pitchFamily="34" charset="-120"/>
                        </a:rPr>
                        <a:t>關鍵績效指數</a:t>
                      </a:r>
                      <a:r>
                        <a:rPr lang="en-US" altLang="zh-TW" sz="1400" b="1" kern="150" dirty="0">
                          <a:effectLst/>
                          <a:latin typeface="微軟正黑體" panose="020B0604030504040204" pitchFamily="34" charset="-120"/>
                          <a:ea typeface="微軟正黑體" panose="020B0604030504040204" pitchFamily="34" charset="-120"/>
                        </a:rPr>
                        <a:t> </a:t>
                      </a:r>
                      <a:r>
                        <a:rPr lang="en-US" sz="1400" b="1" kern="150" dirty="0">
                          <a:effectLst/>
                          <a:latin typeface="微軟正黑體" panose="020B0604030504040204" pitchFamily="34" charset="-120"/>
                          <a:ea typeface="微軟正黑體" panose="020B0604030504040204" pitchFamily="34" charset="-120"/>
                        </a:rPr>
                        <a:t>(KPI)</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eaLnBrk="0" hangingPunct="0">
                        <a:lnSpc>
                          <a:spcPct val="100000"/>
                        </a:lnSpc>
                      </a:pPr>
                      <a:r>
                        <a:rPr lang="zh-TW" sz="1400" b="1" kern="150" dirty="0">
                          <a:effectLst/>
                          <a:latin typeface="微軟正黑體" panose="020B0604030504040204" pitchFamily="34" charset="-120"/>
                          <a:ea typeface="微軟正黑體" panose="020B0604030504040204" pitchFamily="34" charset="-120"/>
                        </a:rPr>
                        <a:t>全程預計完成數</a:t>
                      </a:r>
                    </a:p>
                  </a:txBody>
                  <a:tcPr marL="45720" marR="4572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eaLnBrk="0" hangingPunct="0">
                        <a:lnSpc>
                          <a:spcPct val="100000"/>
                        </a:lnSpc>
                      </a:pPr>
                      <a:r>
                        <a:rPr lang="zh-TW" sz="1400" b="1" kern="150" dirty="0">
                          <a:effectLst/>
                          <a:latin typeface="微軟正黑體" panose="020B0604030504040204" pitchFamily="34" charset="-120"/>
                          <a:ea typeface="微軟正黑體" panose="020B0604030504040204" pitchFamily="34" charset="-120"/>
                        </a:rPr>
                        <a:t>第一次查核點</a:t>
                      </a:r>
                    </a:p>
                  </a:txBody>
                  <a:tcPr marL="45720" marR="4572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eaLnBrk="0" hangingPunct="0">
                        <a:lnSpc>
                          <a:spcPct val="100000"/>
                        </a:lnSpc>
                      </a:pPr>
                      <a:r>
                        <a:rPr lang="zh-TW" sz="1400" b="1" kern="150" dirty="0">
                          <a:effectLst/>
                          <a:latin typeface="微軟正黑體" panose="020B0604030504040204" pitchFamily="34" charset="-120"/>
                          <a:ea typeface="微軟正黑體" panose="020B0604030504040204" pitchFamily="34" charset="-120"/>
                        </a:rPr>
                        <a:t>第二次查核點</a:t>
                      </a:r>
                    </a:p>
                  </a:txBody>
                  <a:tcPr marL="45720" marR="4572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eaLnBrk="0" hangingPunct="0">
                        <a:lnSpc>
                          <a:spcPct val="100000"/>
                        </a:lnSpc>
                      </a:pPr>
                      <a:r>
                        <a:rPr lang="zh-TW" sz="1400" b="1" kern="150" dirty="0">
                          <a:effectLst/>
                          <a:latin typeface="微軟正黑體" panose="020B0604030504040204" pitchFamily="34" charset="-120"/>
                          <a:ea typeface="微軟正黑體" panose="020B0604030504040204" pitchFamily="34" charset="-120"/>
                        </a:rPr>
                        <a:t>佐證資料</a:t>
                      </a:r>
                    </a:p>
                  </a:txBody>
                  <a:tcPr marL="45720" marR="45720" anchor="ctr">
                    <a:lnL w="12700" cap="flat" cmpd="sng" algn="ctr">
                      <a:solidFill>
                        <a:schemeClr val="accent6"/>
                      </a:solidFill>
                      <a:prstDash val="solid"/>
                      <a:round/>
                      <a:headEnd type="none" w="med" len="med"/>
                      <a:tailEnd type="none" w="med" len="med"/>
                    </a:lnL>
                    <a:lnB w="12700" cap="flat" cmpd="sng" algn="ctr">
                      <a:solidFill>
                        <a:schemeClr val="accent6"/>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846684204"/>
                  </a:ext>
                </a:extLst>
              </a:tr>
              <a:tr h="518160">
                <a:tc rowSpan="7">
                  <a:txBody>
                    <a:bodyPr/>
                    <a:lstStyle/>
                    <a:p>
                      <a:pPr algn="ctr" eaLnBrk="0" hangingPunct="0"/>
                      <a:r>
                        <a:rPr lang="zh-TW" sz="1400" b="1" kern="150" dirty="0">
                          <a:effectLst/>
                          <a:latin typeface="微軟正黑體" panose="020B0604030504040204" pitchFamily="34" charset="-120"/>
                          <a:ea typeface="微軟正黑體" panose="020B0604030504040204" pitchFamily="34" charset="-120"/>
                        </a:rPr>
                        <a:t>必要指標</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eaLnBrk="0" hangingPunct="0"/>
                      <a:r>
                        <a:rPr lang="zh-TW" sz="1400" b="1" kern="150" dirty="0">
                          <a:effectLst/>
                          <a:latin typeface="微軟正黑體" panose="020B0604030504040204" pitchFamily="34" charset="-120"/>
                          <a:ea typeface="微軟正黑體" panose="020B0604030504040204" pitchFamily="34" charset="-120"/>
                        </a:rPr>
                        <a:t>帶動企業家數</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eaLnBrk="0" hangingPunct="0"/>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eaLnBrk="0" hangingPunct="0"/>
                      <a:r>
                        <a:rPr lang="zh-TW" sz="1400" kern="150" dirty="0">
                          <a:effectLst/>
                          <a:latin typeface="微軟正黑體" panose="020B0604030504040204" pitchFamily="34" charset="-120"/>
                          <a:ea typeface="微軟正黑體" panose="020B0604030504040204" pitchFamily="34" charset="-120"/>
                        </a:rPr>
                        <a:t>本項目須完成</a:t>
                      </a:r>
                      <a:r>
                        <a:rPr lang="en-US" sz="1400" kern="150" dirty="0">
                          <a:effectLst/>
                          <a:latin typeface="微軟正黑體" panose="020B0604030504040204" pitchFamily="34" charset="-120"/>
                          <a:ea typeface="微軟正黑體" panose="020B0604030504040204" pitchFamily="34" charset="-120"/>
                        </a:rPr>
                        <a:t>100%</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eaLnBrk="0" hangingPunct="0"/>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marL="342900" lvl="0" indent="-342900" eaLnBrk="0" hangingPunct="0">
                        <a:buFont typeface="+mj-lt"/>
                        <a:buAutoNum type="arabicPeriod"/>
                      </a:pP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1472035938"/>
                  </a:ext>
                </a:extLst>
              </a:tr>
              <a:tr h="518160">
                <a:tc vMerge="1">
                  <a:txBody>
                    <a:bodyPr/>
                    <a:lstStyle/>
                    <a:p>
                      <a:endParaRPr lang="zh-TW" altLang="en-US"/>
                    </a:p>
                  </a:txBody>
                  <a:tcPr/>
                </a:tc>
                <a:tc>
                  <a:txBody>
                    <a:bodyPr/>
                    <a:lstStyle/>
                    <a:p>
                      <a:pPr algn="ctr" eaLnBrk="0" hangingPunct="0"/>
                      <a:r>
                        <a:rPr lang="zh-TW" sz="1400" b="1" kern="150" dirty="0">
                          <a:effectLst/>
                          <a:latin typeface="微軟正黑體" panose="020B0604030504040204" pitchFamily="34" charset="-120"/>
                          <a:ea typeface="微軟正黑體" panose="020B0604030504040204" pitchFamily="34" charset="-120"/>
                        </a:rPr>
                        <a:t>導入雲端服務解決方案</a:t>
                      </a:r>
                    </a:p>
                    <a:p>
                      <a:pPr algn="ctr" eaLnBrk="0" hangingPunct="0"/>
                      <a:r>
                        <a:rPr lang="en-US" sz="1400" b="1" kern="150" dirty="0">
                          <a:effectLst/>
                          <a:latin typeface="微軟正黑體" panose="020B0604030504040204" pitchFamily="34" charset="-120"/>
                          <a:ea typeface="微軟正黑體" panose="020B0604030504040204" pitchFamily="34" charset="-120"/>
                        </a:rPr>
                        <a:t>(</a:t>
                      </a:r>
                      <a:r>
                        <a:rPr lang="zh-TW" sz="1400" b="1" kern="150" dirty="0">
                          <a:effectLst/>
                          <a:latin typeface="微軟正黑體" panose="020B0604030504040204" pitchFamily="34" charset="-120"/>
                          <a:ea typeface="微軟正黑體" panose="020B0604030504040204" pitchFamily="34" charset="-120"/>
                        </a:rPr>
                        <a:t>方案名稱</a:t>
                      </a:r>
                      <a:r>
                        <a:rPr lang="en-US" sz="1400" b="1" kern="150" dirty="0">
                          <a:effectLst/>
                          <a:latin typeface="微軟正黑體" panose="020B0604030504040204" pitchFamily="34" charset="-120"/>
                          <a:ea typeface="微軟正黑體" panose="020B0604030504040204" pitchFamily="34" charset="-120"/>
                        </a:rPr>
                        <a:t>)/</a:t>
                      </a:r>
                      <a:r>
                        <a:rPr lang="zh-TW" sz="1400" b="1" kern="150" dirty="0">
                          <a:effectLst/>
                          <a:latin typeface="微軟正黑體" panose="020B0604030504040204" pitchFamily="34" charset="-120"/>
                          <a:ea typeface="微軟正黑體" panose="020B0604030504040204" pitchFamily="34" charset="-120"/>
                        </a:rPr>
                        <a:t>家數</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eaLnBrk="0" hangingPunct="0"/>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eaLnBrk="0" hangingPunct="0"/>
                      <a:r>
                        <a:rPr lang="zh-TW" sz="1400" kern="150" dirty="0">
                          <a:effectLst/>
                          <a:latin typeface="微軟正黑體" panose="020B0604030504040204" pitchFamily="34" charset="-120"/>
                          <a:ea typeface="微軟正黑體" panose="020B0604030504040204" pitchFamily="34" charset="-120"/>
                        </a:rPr>
                        <a:t>本項目須完成</a:t>
                      </a:r>
                      <a:r>
                        <a:rPr lang="en-US" sz="1400" kern="150" dirty="0">
                          <a:effectLst/>
                          <a:latin typeface="微軟正黑體" panose="020B0604030504040204" pitchFamily="34" charset="-120"/>
                          <a:ea typeface="微軟正黑體" panose="020B0604030504040204" pitchFamily="34" charset="-120"/>
                        </a:rPr>
                        <a:t>100%</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eaLnBrk="0" hangingPunct="0"/>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marL="342900" lvl="0" indent="-342900" eaLnBrk="0" hangingPunct="0">
                        <a:buFont typeface="+mj-lt"/>
                        <a:buAutoNum type="arabicPeriod"/>
                      </a:pP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3317477507"/>
                  </a:ext>
                </a:extLst>
              </a:tr>
              <a:tr h="518160">
                <a:tc vMerge="1">
                  <a:txBody>
                    <a:bodyPr/>
                    <a:lstStyle/>
                    <a:p>
                      <a:endParaRPr lang="zh-TW" altLang="en-US"/>
                    </a:p>
                  </a:txBody>
                  <a:tcPr/>
                </a:tc>
                <a:tc>
                  <a:txBody>
                    <a:bodyPr/>
                    <a:lstStyle/>
                    <a:p>
                      <a:pPr algn="ctr" eaLnBrk="0" hangingPunct="0"/>
                      <a:r>
                        <a:rPr lang="zh-TW" sz="1400" b="1" kern="150" dirty="0">
                          <a:effectLst/>
                          <a:latin typeface="微軟正黑體" panose="020B0604030504040204" pitchFamily="34" charset="-120"/>
                          <a:ea typeface="微軟正黑體" panose="020B0604030504040204" pitchFamily="34" charset="-120"/>
                        </a:rPr>
                        <a:t>專案顧問輔導</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eaLnBrk="0" hangingPunct="0"/>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eaLnBrk="0" hangingPunct="0"/>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eaLnBrk="0" hangingPunct="0"/>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just" eaLnBrk="0" hangingPunct="0"/>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lnL w="12700" cap="flat" cmpd="sng" algn="ctr">
                      <a:solidFill>
                        <a:schemeClr val="accent6"/>
                      </a:solidFill>
                      <a:prstDash val="solid"/>
                      <a:round/>
                      <a:headEnd type="none" w="med" len="med"/>
                      <a:tailEnd type="none" w="med" len="med"/>
                    </a:lnL>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1604625875"/>
                  </a:ext>
                </a:extLst>
              </a:tr>
              <a:tr h="518160">
                <a:tc vMerge="1">
                  <a:txBody>
                    <a:bodyPr/>
                    <a:lstStyle/>
                    <a:p>
                      <a:endParaRPr lang="zh-TW" altLang="en-US"/>
                    </a:p>
                  </a:txBody>
                  <a:tcPr/>
                </a:tc>
                <a:tc>
                  <a:txBody>
                    <a:bodyPr/>
                    <a:lstStyle/>
                    <a:p>
                      <a:pPr algn="ctr" eaLnBrk="0" hangingPunct="0"/>
                      <a:r>
                        <a:rPr lang="zh-TW" sz="1400" b="1" kern="150" dirty="0">
                          <a:effectLst/>
                          <a:latin typeface="微軟正黑體" panose="020B0604030504040204" pitchFamily="34" charset="-120"/>
                          <a:ea typeface="微軟正黑體" panose="020B0604030504040204" pitchFamily="34" charset="-120"/>
                        </a:rPr>
                        <a:t>雲端服務使用流量</a:t>
                      </a:r>
                    </a:p>
                    <a:p>
                      <a:pPr algn="ctr" eaLnBrk="0" hangingPunct="0"/>
                      <a:r>
                        <a:rPr lang="en-US" sz="1400" b="1" kern="150" dirty="0">
                          <a:effectLst/>
                          <a:latin typeface="微軟正黑體" panose="020B0604030504040204" pitchFamily="34" charset="-120"/>
                          <a:ea typeface="微軟正黑體" panose="020B0604030504040204" pitchFamily="34" charset="-120"/>
                        </a:rPr>
                        <a:t>(</a:t>
                      </a:r>
                      <a:r>
                        <a:rPr lang="zh-TW" sz="1400" b="1" kern="150" dirty="0">
                          <a:effectLst/>
                          <a:latin typeface="微軟正黑體" panose="020B0604030504040204" pitchFamily="34" charset="-120"/>
                          <a:ea typeface="微軟正黑體" panose="020B0604030504040204" pitchFamily="34" charset="-120"/>
                        </a:rPr>
                        <a:t>計畫期間總流量</a:t>
                      </a:r>
                      <a:r>
                        <a:rPr lang="en-US" sz="1400" b="1" kern="150" dirty="0">
                          <a:effectLst/>
                          <a:latin typeface="微軟正黑體" panose="020B0604030504040204" pitchFamily="34" charset="-120"/>
                          <a:ea typeface="微軟正黑體" panose="020B0604030504040204" pitchFamily="34" charset="-120"/>
                        </a:rPr>
                        <a:t>)</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eaLnBrk="0" hangingPunct="0"/>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eaLnBrk="0" hangingPunct="0"/>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eaLnBrk="0" hangingPunct="0"/>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marL="342900" lvl="0" indent="-342900" eaLnBrk="0" hangingPunct="0">
                        <a:buFont typeface="+mj-lt"/>
                        <a:buAutoNum type="arabicPeriod"/>
                      </a:pP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481436823"/>
                  </a:ext>
                </a:extLst>
              </a:tr>
              <a:tr h="518160">
                <a:tc vMerge="1">
                  <a:txBody>
                    <a:bodyPr/>
                    <a:lstStyle/>
                    <a:p>
                      <a:endParaRPr lang="zh-TW" altLang="en-US"/>
                    </a:p>
                  </a:txBody>
                  <a:tcPr/>
                </a:tc>
                <a:tc>
                  <a:txBody>
                    <a:bodyPr/>
                    <a:lstStyle/>
                    <a:p>
                      <a:pPr algn="ctr" eaLnBrk="0" hangingPunct="0"/>
                      <a:r>
                        <a:rPr lang="zh-TW" sz="1400" b="1" kern="150" dirty="0">
                          <a:effectLst/>
                          <a:latin typeface="微軟正黑體" panose="020B0604030504040204" pitchFamily="34" charset="-120"/>
                          <a:ea typeface="微軟正黑體" panose="020B0604030504040204" pitchFamily="34" charset="-120"/>
                        </a:rPr>
                        <a:t>提升數位應用知能活動</a:t>
                      </a:r>
                    </a:p>
                    <a:p>
                      <a:pPr algn="ctr" eaLnBrk="0" hangingPunct="0"/>
                      <a:r>
                        <a:rPr lang="en-US" sz="1400" b="1" kern="150" dirty="0">
                          <a:effectLst/>
                          <a:latin typeface="微軟正黑體" panose="020B0604030504040204" pitchFamily="34" charset="-120"/>
                          <a:ea typeface="微軟正黑體" panose="020B0604030504040204" pitchFamily="34" charset="-120"/>
                        </a:rPr>
                        <a:t>(</a:t>
                      </a:r>
                      <a:r>
                        <a:rPr lang="zh-TW" sz="1400" b="1" kern="150" dirty="0">
                          <a:effectLst/>
                          <a:latin typeface="微軟正黑體" panose="020B0604030504040204" pitchFamily="34" charset="-120"/>
                          <a:ea typeface="微軟正黑體" panose="020B0604030504040204" pitchFamily="34" charset="-120"/>
                        </a:rPr>
                        <a:t>活動名稱</a:t>
                      </a:r>
                      <a:r>
                        <a:rPr lang="en-US" sz="1400" b="1" kern="150" dirty="0">
                          <a:effectLst/>
                          <a:latin typeface="微軟正黑體" panose="020B0604030504040204" pitchFamily="34" charset="-120"/>
                          <a:ea typeface="微軟正黑體" panose="020B0604030504040204" pitchFamily="34" charset="-120"/>
                        </a:rPr>
                        <a:t>)</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eaLnBrk="0" hangingPunct="0"/>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eaLnBrk="0" hangingPunct="0"/>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eaLnBrk="0" hangingPunct="0"/>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marL="342900" lvl="0" indent="-342900" eaLnBrk="0" hangingPunct="0">
                        <a:buFont typeface="+mj-lt"/>
                        <a:buAutoNum type="arabicPeriod"/>
                      </a:pP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3481039965"/>
                  </a:ext>
                </a:extLst>
              </a:tr>
              <a:tr h="518160">
                <a:tc vMerge="1">
                  <a:txBody>
                    <a:bodyPr/>
                    <a:lstStyle/>
                    <a:p>
                      <a:endParaRPr lang="zh-TW" altLang="en-US"/>
                    </a:p>
                  </a:txBody>
                  <a:tcPr/>
                </a:tc>
                <a:tc>
                  <a:txBody>
                    <a:bodyPr/>
                    <a:lstStyle/>
                    <a:p>
                      <a:pPr algn="ctr" eaLnBrk="0" hangingPunct="0"/>
                      <a:r>
                        <a:rPr lang="zh-TW" sz="1400" b="1" kern="150" dirty="0">
                          <a:effectLst/>
                          <a:latin typeface="微軟正黑體" panose="020B0604030504040204" pitchFamily="34" charset="-120"/>
                          <a:ea typeface="微軟正黑體" panose="020B0604030504040204" pitchFamily="34" charset="-120"/>
                        </a:rPr>
                        <a:t>推動成效成果報告</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eaLnBrk="0" hangingPunct="0"/>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eaLnBrk="0" hangingPunct="0"/>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eaLnBrk="0" hangingPunct="0"/>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eaLnBrk="0" hangingPunct="0"/>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2371585137"/>
                  </a:ext>
                </a:extLst>
              </a:tr>
              <a:tr h="518160">
                <a:tc vMerge="1">
                  <a:txBody>
                    <a:bodyPr/>
                    <a:lstStyle/>
                    <a:p>
                      <a:endParaRPr lang="zh-TW" altLang="en-US"/>
                    </a:p>
                  </a:txBody>
                  <a:tcPr/>
                </a:tc>
                <a:tc>
                  <a:txBody>
                    <a:bodyPr/>
                    <a:lstStyle/>
                    <a:p>
                      <a:pPr algn="ctr" eaLnBrk="0" hangingPunct="0"/>
                      <a:r>
                        <a:rPr lang="zh-TW" sz="1400" b="1" kern="150" dirty="0">
                          <a:effectLst/>
                          <a:latin typeface="微軟正黑體" panose="020B0604030504040204" pitchFamily="34" charset="-120"/>
                          <a:ea typeface="微軟正黑體" panose="020B0604030504040204" pitchFamily="34" charset="-120"/>
                        </a:rPr>
                        <a:t>雲端服務數據蒐集</a:t>
                      </a:r>
                    </a:p>
                    <a:p>
                      <a:pPr algn="ctr" eaLnBrk="0" hangingPunct="0"/>
                      <a:r>
                        <a:rPr lang="zh-TW" sz="1400" b="1" kern="150" dirty="0">
                          <a:effectLst/>
                          <a:latin typeface="微軟正黑體" panose="020B0604030504040204" pitchFamily="34" charset="-120"/>
                          <a:ea typeface="微軟正黑體" panose="020B0604030504040204" pitchFamily="34" charset="-120"/>
                        </a:rPr>
                        <a:t>分析報告</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eaLnBrk="0" hangingPunct="0"/>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eaLnBrk="0" hangingPunct="0"/>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eaLnBrk="0" hangingPunct="0"/>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eaLnBrk="0" hangingPunct="0"/>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2594561872"/>
                  </a:ext>
                </a:extLst>
              </a:tr>
              <a:tr h="518160">
                <a:tc rowSpan="3">
                  <a:txBody>
                    <a:bodyPr/>
                    <a:lstStyle/>
                    <a:p>
                      <a:pPr algn="ctr" eaLnBrk="0" hangingPunct="0"/>
                      <a:r>
                        <a:rPr lang="zh-TW" sz="1400" b="1" kern="150" dirty="0">
                          <a:effectLst/>
                          <a:latin typeface="微軟正黑體" panose="020B0604030504040204" pitchFamily="34" charset="-120"/>
                          <a:ea typeface="微軟正黑體" panose="020B0604030504040204" pitchFamily="34" charset="-120"/>
                        </a:rPr>
                        <a:t>自訂指標</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solidFill>
                      <a:schemeClr val="accent6">
                        <a:lumMod val="20000"/>
                        <a:lumOff val="80000"/>
                      </a:schemeClr>
                    </a:solidFill>
                  </a:tcPr>
                </a:tc>
                <a:tc>
                  <a:txBody>
                    <a:bodyPr/>
                    <a:lstStyle/>
                    <a:p>
                      <a:pPr algn="ctr" eaLnBrk="0" hangingPunct="0"/>
                      <a:r>
                        <a:rPr lang="zh-TW" sz="1400" b="1" kern="150" dirty="0">
                          <a:effectLst/>
                          <a:latin typeface="微軟正黑體" panose="020B0604030504040204" pitchFamily="34" charset="-120"/>
                          <a:ea typeface="微軟正黑體" panose="020B0604030504040204" pitchFamily="34" charset="-120"/>
                        </a:rPr>
                        <a:t>營運成長面績效指標</a:t>
                      </a:r>
                      <a:r>
                        <a:rPr lang="en-US" sz="1400" b="1" kern="150" dirty="0">
                          <a:effectLst/>
                          <a:latin typeface="微軟正黑體" panose="020B0604030504040204" pitchFamily="34" charset="-120"/>
                          <a:ea typeface="微軟正黑體" panose="020B0604030504040204" pitchFamily="34" charset="-120"/>
                        </a:rPr>
                        <a:t>-OOO</a:t>
                      </a:r>
                      <a:endParaRPr lang="zh-TW" sz="1400" b="1" kern="150" dirty="0">
                        <a:effectLst/>
                        <a:latin typeface="微軟正黑體" panose="020B0604030504040204" pitchFamily="34" charset="-120"/>
                        <a:ea typeface="微軟正黑體" panose="020B0604030504040204" pitchFamily="34" charset="-120"/>
                      </a:endParaRPr>
                    </a:p>
                  </a:txBody>
                  <a:tcPr marL="45720" marR="4572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eaLnBrk="0" hangingPunct="0"/>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eaLnBrk="0" hangingPunct="0"/>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eaLnBrk="0" hangingPunct="0"/>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eaLnBrk="0" hangingPunct="0"/>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1892956296"/>
                  </a:ext>
                </a:extLst>
              </a:tr>
              <a:tr h="518160">
                <a:tc vMerge="1">
                  <a:txBody>
                    <a:bodyPr/>
                    <a:lstStyle/>
                    <a:p>
                      <a:endParaRPr lang="zh-TW" altLang="en-US"/>
                    </a:p>
                  </a:txBody>
                  <a:tcPr/>
                </a:tc>
                <a:tc>
                  <a:txBody>
                    <a:bodyPr/>
                    <a:lstStyle/>
                    <a:p>
                      <a:pPr algn="ctr" eaLnBrk="0" hangingPunct="0"/>
                      <a:r>
                        <a:rPr lang="zh-TW" sz="1400" b="1" kern="150" dirty="0">
                          <a:effectLst/>
                          <a:latin typeface="微軟正黑體" panose="020B0604030504040204" pitchFamily="34" charset="-120"/>
                          <a:ea typeface="微軟正黑體" panose="020B0604030504040204" pitchFamily="34" charset="-120"/>
                        </a:rPr>
                        <a:t>管理優化面績效指標</a:t>
                      </a:r>
                      <a:r>
                        <a:rPr lang="en-US" sz="1400" b="1" kern="150" dirty="0">
                          <a:effectLst/>
                          <a:latin typeface="微軟正黑體" panose="020B0604030504040204" pitchFamily="34" charset="-120"/>
                          <a:ea typeface="微軟正黑體" panose="020B0604030504040204" pitchFamily="34" charset="-120"/>
                        </a:rPr>
                        <a:t>-OOO</a:t>
                      </a:r>
                      <a:endParaRPr lang="zh-TW" sz="1400" b="1" kern="150" dirty="0">
                        <a:effectLst/>
                        <a:latin typeface="微軟正黑體" panose="020B0604030504040204" pitchFamily="34" charset="-120"/>
                        <a:ea typeface="微軟正黑體" panose="020B0604030504040204" pitchFamily="34" charset="-120"/>
                      </a:endParaRPr>
                    </a:p>
                  </a:txBody>
                  <a:tcPr marL="45720" marR="4572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eaLnBrk="0" hangingPunct="0"/>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eaLnBrk="0" hangingPunct="0"/>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eaLnBrk="0" hangingPunct="0"/>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eaLnBrk="0" hangingPunct="0"/>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1459290326"/>
                  </a:ext>
                </a:extLst>
              </a:tr>
              <a:tr h="518160">
                <a:tc vMerge="1">
                  <a:txBody>
                    <a:bodyPr/>
                    <a:lstStyle/>
                    <a:p>
                      <a:endParaRPr lang="zh-TW" altLang="en-US"/>
                    </a:p>
                  </a:txBody>
                  <a:tcPr/>
                </a:tc>
                <a:tc>
                  <a:txBody>
                    <a:bodyPr/>
                    <a:lstStyle/>
                    <a:p>
                      <a:pPr algn="ctr" eaLnBrk="0" hangingPunct="0"/>
                      <a:r>
                        <a:rPr lang="zh-TW" sz="1400" b="1" kern="150" dirty="0">
                          <a:effectLst/>
                          <a:latin typeface="微軟正黑體" panose="020B0604030504040204" pitchFamily="34" charset="-120"/>
                          <a:ea typeface="微軟正黑體" panose="020B0604030504040204" pitchFamily="34" charset="-120"/>
                        </a:rPr>
                        <a:t>流程改善面績效指標</a:t>
                      </a:r>
                      <a:r>
                        <a:rPr lang="en-US" sz="1400" b="1" kern="150" dirty="0">
                          <a:effectLst/>
                          <a:latin typeface="微軟正黑體" panose="020B0604030504040204" pitchFamily="34" charset="-120"/>
                          <a:ea typeface="微軟正黑體" panose="020B0604030504040204" pitchFamily="34" charset="-120"/>
                        </a:rPr>
                        <a:t>-OOO</a:t>
                      </a:r>
                      <a:endParaRPr lang="zh-TW" sz="1400" b="1" kern="150" dirty="0">
                        <a:effectLst/>
                        <a:latin typeface="微軟正黑體" panose="020B0604030504040204" pitchFamily="34" charset="-120"/>
                        <a:ea typeface="微軟正黑體" panose="020B0604030504040204" pitchFamily="34" charset="-120"/>
                      </a:endParaRPr>
                    </a:p>
                  </a:txBody>
                  <a:tcPr marL="45720" marR="4572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eaLnBrk="0" hangingPunct="0"/>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eaLnBrk="0" hangingPunct="0"/>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eaLnBrk="0" hangingPunct="0"/>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eaLnBrk="0" hangingPunct="0"/>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6"/>
                      </a:solidFill>
                      <a:prstDash val="solid"/>
                      <a:round/>
                      <a:headEnd type="none" w="med" len="med"/>
                      <a:tailEnd type="none" w="med" len="med"/>
                    </a:lnL>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258922414"/>
                  </a:ext>
                </a:extLst>
              </a:tr>
            </a:tbl>
          </a:graphicData>
        </a:graphic>
      </p:graphicFrame>
      <p:sp>
        <p:nvSpPr>
          <p:cNvPr id="6" name="文字方塊 5">
            <a:extLst>
              <a:ext uri="{FF2B5EF4-FFF2-40B4-BE49-F238E27FC236}">
                <a16:creationId xmlns:a16="http://schemas.microsoft.com/office/drawing/2014/main" id="{91FDD885-D565-4BC9-905C-D354D2D1785B}"/>
              </a:ext>
            </a:extLst>
          </p:cNvPr>
          <p:cNvSpPr txBox="1"/>
          <p:nvPr/>
        </p:nvSpPr>
        <p:spPr>
          <a:xfrm>
            <a:off x="230983" y="6354375"/>
            <a:ext cx="3159917" cy="284550"/>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sz="1200" b="0" i="0" u="none" strike="noStrike" kern="1200" cap="none" spc="0" baseline="0" dirty="0">
                <a:solidFill>
                  <a:srgbClr val="000000"/>
                </a:solidFill>
                <a:uFillTx/>
                <a:latin typeface="微軟正黑體" pitchFamily="34"/>
                <a:ea typeface="微軟正黑體" pitchFamily="34"/>
              </a:rPr>
              <a:t>備註：請</a:t>
            </a:r>
            <a:r>
              <a:rPr lang="zh-TW" altLang="en-US" sz="1200" dirty="0">
                <a:solidFill>
                  <a:srgbClr val="000000"/>
                </a:solidFill>
                <a:latin typeface="微軟正黑體" pitchFamily="34"/>
                <a:ea typeface="微軟正黑體" pitchFamily="34"/>
              </a:rPr>
              <a:t>提案單位</a:t>
            </a:r>
            <a:r>
              <a:rPr lang="zh-TW" sz="1200" b="0" i="0" u="none" strike="noStrike" kern="1200" cap="none" spc="0" baseline="0" dirty="0">
                <a:solidFill>
                  <a:srgbClr val="000000"/>
                </a:solidFill>
                <a:uFillTx/>
                <a:latin typeface="微軟正黑體" pitchFamily="34"/>
                <a:ea typeface="微軟正黑體" pitchFamily="34"/>
              </a:rPr>
              <a:t>自行依簡報需要增減內容</a:t>
            </a:r>
          </a:p>
        </p:txBody>
      </p:sp>
    </p:spTree>
    <p:extLst>
      <p:ext uri="{BB962C8B-B14F-4D97-AF65-F5344CB8AC3E}">
        <p14:creationId xmlns:p14="http://schemas.microsoft.com/office/powerpoint/2010/main" val="38678172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內容版面配置區 2">
            <a:extLst>
              <a:ext uri="{FF2B5EF4-FFF2-40B4-BE49-F238E27FC236}">
                <a16:creationId xmlns:a16="http://schemas.microsoft.com/office/drawing/2014/main" id="{2D4C3F2A-5940-4B36-B638-5BD853EB188D}"/>
              </a:ext>
            </a:extLst>
          </p:cNvPr>
          <p:cNvSpPr txBox="1">
            <a:spLocks/>
          </p:cNvSpPr>
          <p:nvPr/>
        </p:nvSpPr>
        <p:spPr>
          <a:xfrm>
            <a:off x="423862" y="152400"/>
            <a:ext cx="11344275" cy="6162674"/>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457200" indent="-457200">
              <a:lnSpc>
                <a:spcPct val="150000"/>
              </a:lnSpc>
              <a:buFont typeface="+mj-ea"/>
              <a:buAutoNum type="ea1ChtPeriod" startAt="5"/>
            </a:pPr>
            <a:r>
              <a:rPr lang="zh-TW" altLang="en-US" b="1" dirty="0">
                <a:solidFill>
                  <a:schemeClr val="tx1"/>
                </a:solidFill>
                <a:latin typeface="微軟正黑體" panose="020B0604030504040204" pitchFamily="34" charset="-120"/>
                <a:ea typeface="微軟正黑體" panose="020B0604030504040204" pitchFamily="34" charset="-120"/>
              </a:rPr>
              <a:t> 資源需求</a:t>
            </a:r>
            <a:endParaRPr lang="en-US" altLang="zh-TW" b="1" dirty="0">
              <a:solidFill>
                <a:schemeClr val="tx1"/>
              </a:solidFill>
              <a:latin typeface="微軟正黑體" panose="020B0604030504040204" pitchFamily="34" charset="-120"/>
              <a:ea typeface="微軟正黑體" panose="020B0604030504040204" pitchFamily="34" charset="-120"/>
            </a:endParaRPr>
          </a:p>
          <a:p>
            <a:pPr marL="742950" lvl="1" indent="-285750">
              <a:lnSpc>
                <a:spcPct val="150000"/>
              </a:lnSpc>
              <a:buFont typeface="Wingdings" panose="05000000000000000000" pitchFamily="2" charset="2"/>
              <a:buChar char="n"/>
            </a:pPr>
            <a:r>
              <a:rPr lang="zh-TW" altLang="en-US" sz="1800" dirty="0">
                <a:solidFill>
                  <a:schemeClr val="tx1"/>
                </a:solidFill>
                <a:latin typeface="新細明體" panose="02020500000000000000" pitchFamily="18" charset="-120"/>
                <a:ea typeface="新細明體" panose="02020500000000000000" pitchFamily="18" charset="-120"/>
              </a:rPr>
              <a:t>人力需求：</a:t>
            </a:r>
            <a:endParaRPr lang="en-US" altLang="zh-TW" sz="1800" dirty="0">
              <a:solidFill>
                <a:schemeClr val="tx1"/>
              </a:solidFill>
              <a:latin typeface="新細明體" panose="02020500000000000000" pitchFamily="18" charset="-120"/>
              <a:ea typeface="新細明體" panose="02020500000000000000" pitchFamily="18" charset="-120"/>
            </a:endParaRPr>
          </a:p>
          <a:p>
            <a:pPr lvl="1">
              <a:lnSpc>
                <a:spcPct val="150000"/>
              </a:lnSpc>
            </a:pPr>
            <a:endParaRPr lang="en-US" altLang="zh-TW" sz="1800" dirty="0">
              <a:solidFill>
                <a:schemeClr val="tx1"/>
              </a:solidFill>
              <a:latin typeface="微軟正黑體" panose="020B0604030504040204" pitchFamily="34" charset="-120"/>
              <a:ea typeface="微軟正黑體" panose="020B0604030504040204" pitchFamily="34" charset="-120"/>
            </a:endParaRPr>
          </a:p>
        </p:txBody>
      </p:sp>
      <p:graphicFrame>
        <p:nvGraphicFramePr>
          <p:cNvPr id="3" name="表格 2">
            <a:extLst>
              <a:ext uri="{FF2B5EF4-FFF2-40B4-BE49-F238E27FC236}">
                <a16:creationId xmlns:a16="http://schemas.microsoft.com/office/drawing/2014/main" id="{B89F6865-EBD8-4277-BF43-FFB9E6C15BAF}"/>
              </a:ext>
            </a:extLst>
          </p:cNvPr>
          <p:cNvGraphicFramePr>
            <a:graphicFrameLocks noGrp="1"/>
          </p:cNvGraphicFramePr>
          <p:nvPr>
            <p:extLst>
              <p:ext uri="{D42A27DB-BD31-4B8C-83A1-F6EECF244321}">
                <p14:modId xmlns:p14="http://schemas.microsoft.com/office/powerpoint/2010/main" val="4185768722"/>
              </p:ext>
            </p:extLst>
          </p:nvPr>
        </p:nvGraphicFramePr>
        <p:xfrm>
          <a:off x="790574" y="1216025"/>
          <a:ext cx="10610850" cy="5003802"/>
        </p:xfrm>
        <a:graphic>
          <a:graphicData uri="http://schemas.openxmlformats.org/drawingml/2006/table">
            <a:tbl>
              <a:tblPr>
                <a:tableStyleId>{1E171933-4619-4E11-9A3F-F7608DF75F80}</a:tableStyleId>
              </a:tblPr>
              <a:tblGrid>
                <a:gridCol w="2028825">
                  <a:extLst>
                    <a:ext uri="{9D8B030D-6E8A-4147-A177-3AD203B41FA5}">
                      <a16:colId xmlns:a16="http://schemas.microsoft.com/office/drawing/2014/main" val="3642322196"/>
                    </a:ext>
                  </a:extLst>
                </a:gridCol>
                <a:gridCol w="4669095">
                  <a:extLst>
                    <a:ext uri="{9D8B030D-6E8A-4147-A177-3AD203B41FA5}">
                      <a16:colId xmlns:a16="http://schemas.microsoft.com/office/drawing/2014/main" val="1108021770"/>
                    </a:ext>
                  </a:extLst>
                </a:gridCol>
                <a:gridCol w="3912930">
                  <a:extLst>
                    <a:ext uri="{9D8B030D-6E8A-4147-A177-3AD203B41FA5}">
                      <a16:colId xmlns:a16="http://schemas.microsoft.com/office/drawing/2014/main" val="3173543173"/>
                    </a:ext>
                  </a:extLst>
                </a:gridCol>
              </a:tblGrid>
              <a:tr h="393475">
                <a:tc>
                  <a:txBody>
                    <a:bodyPr/>
                    <a:lstStyle/>
                    <a:p>
                      <a:pPr algn="ctr"/>
                      <a:r>
                        <a:rPr lang="zh-TW" sz="1400" b="1" kern="150" dirty="0">
                          <a:effectLst/>
                          <a:latin typeface="微軟正黑體" panose="020B0604030504040204" pitchFamily="34" charset="-120"/>
                          <a:ea typeface="微軟正黑體" panose="020B0604030504040204" pitchFamily="34" charset="-120"/>
                        </a:rPr>
                        <a:t>計畫主持人姓名</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R w="12700" cap="flat" cmpd="sng" algn="ctr">
                      <a:solidFill>
                        <a:schemeClr val="accent4"/>
                      </a:solidFill>
                      <a:prstDash val="solid"/>
                      <a:round/>
                      <a:headEnd type="none" w="med" len="med"/>
                      <a:tailEnd type="none" w="med" len="med"/>
                    </a:lnR>
                    <a:lnB w="12700" cap="flat" cmpd="sng" algn="ctr">
                      <a:solidFill>
                        <a:schemeClr val="accent4"/>
                      </a:solidFill>
                      <a:prstDash val="solid"/>
                      <a:round/>
                      <a:headEnd type="none" w="med" len="med"/>
                      <a:tailEnd type="none" w="med" len="med"/>
                    </a:lnB>
                    <a:solidFill>
                      <a:schemeClr val="accent4">
                        <a:lumMod val="20000"/>
                        <a:lumOff val="80000"/>
                      </a:schemeClr>
                    </a:solidFill>
                  </a:tcPr>
                </a:tc>
                <a:tc gridSpan="2">
                  <a:txBody>
                    <a:bodyPr/>
                    <a:lstStyle/>
                    <a:p>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4"/>
                      </a:solidFill>
                      <a:prstDash val="solid"/>
                      <a:round/>
                      <a:headEnd type="none" w="med" len="med"/>
                      <a:tailEnd type="none" w="med" len="med"/>
                    </a:lnL>
                    <a:lnB w="12700" cap="flat" cmpd="sng" algn="ctr">
                      <a:solidFill>
                        <a:schemeClr val="accent4"/>
                      </a:solidFill>
                      <a:prstDash val="solid"/>
                      <a:round/>
                      <a:headEnd type="none" w="med" len="med"/>
                      <a:tailEnd type="none" w="med" len="med"/>
                    </a:lnB>
                  </a:tcPr>
                </a:tc>
                <a:tc hMerge="1">
                  <a:txBody>
                    <a:bodyPr/>
                    <a:lstStyle/>
                    <a:p>
                      <a:endParaRPr lang="zh-TW" altLang="en-US"/>
                    </a:p>
                  </a:txBody>
                  <a:tcPr/>
                </a:tc>
                <a:extLst>
                  <a:ext uri="{0D108BD9-81ED-4DB2-BD59-A6C34878D82A}">
                    <a16:rowId xmlns:a16="http://schemas.microsoft.com/office/drawing/2014/main" val="2722762294"/>
                  </a:ext>
                </a:extLst>
              </a:tr>
              <a:tr h="393475">
                <a:tc>
                  <a:txBody>
                    <a:bodyPr/>
                    <a:lstStyle/>
                    <a:p>
                      <a:pPr algn="ctr"/>
                      <a:r>
                        <a:rPr lang="zh-TW" sz="1400" b="1" kern="150" dirty="0">
                          <a:effectLst/>
                          <a:latin typeface="微軟正黑體" panose="020B0604030504040204" pitchFamily="34" charset="-120"/>
                          <a:ea typeface="微軟正黑體" panose="020B0604030504040204" pitchFamily="34" charset="-120"/>
                        </a:rPr>
                        <a:t>職級</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4">
                        <a:lumMod val="20000"/>
                        <a:lumOff val="80000"/>
                      </a:schemeClr>
                    </a:solidFill>
                  </a:tcPr>
                </a:tc>
                <a:tc gridSpan="2">
                  <a:txBody>
                    <a:bodyPr/>
                    <a:lstStyle/>
                    <a:p>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lnL w="12700" cap="flat" cmpd="sng" algn="ctr">
                      <a:solidFill>
                        <a:schemeClr val="accent4"/>
                      </a:solidFill>
                      <a:prstDash val="solid"/>
                      <a:round/>
                      <a:headEnd type="none" w="med" len="med"/>
                      <a:tailEnd type="none" w="med" len="med"/>
                    </a:lnL>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hMerge="1">
                  <a:txBody>
                    <a:bodyPr/>
                    <a:lstStyle/>
                    <a:p>
                      <a:endParaRPr lang="zh-TW" altLang="en-US"/>
                    </a:p>
                  </a:txBody>
                  <a:tcPr/>
                </a:tc>
                <a:extLst>
                  <a:ext uri="{0D108BD9-81ED-4DB2-BD59-A6C34878D82A}">
                    <a16:rowId xmlns:a16="http://schemas.microsoft.com/office/drawing/2014/main" val="325735938"/>
                  </a:ext>
                </a:extLst>
              </a:tr>
              <a:tr h="393475">
                <a:tc>
                  <a:txBody>
                    <a:bodyPr/>
                    <a:lstStyle/>
                    <a:p>
                      <a:pPr algn="ctr"/>
                      <a:r>
                        <a:rPr lang="zh-TW" sz="1400" b="1" kern="150" dirty="0">
                          <a:effectLst/>
                          <a:latin typeface="微軟正黑體" panose="020B0604030504040204" pitchFamily="34" charset="-120"/>
                          <a:ea typeface="微軟正黑體" panose="020B0604030504040204" pitchFamily="34" charset="-120"/>
                        </a:rPr>
                        <a:t>專長</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4">
                        <a:lumMod val="20000"/>
                        <a:lumOff val="80000"/>
                      </a:schemeClr>
                    </a:solidFill>
                  </a:tcPr>
                </a:tc>
                <a:tc gridSpan="2">
                  <a:txBody>
                    <a:bodyPr/>
                    <a:lstStyle/>
                    <a:p>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4"/>
                      </a:solidFill>
                      <a:prstDash val="solid"/>
                      <a:round/>
                      <a:headEnd type="none" w="med" len="med"/>
                      <a:tailEnd type="none" w="med" len="med"/>
                    </a:lnL>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hMerge="1">
                  <a:txBody>
                    <a:bodyPr/>
                    <a:lstStyle/>
                    <a:p>
                      <a:endParaRPr lang="zh-TW" altLang="en-US"/>
                    </a:p>
                  </a:txBody>
                  <a:tcPr/>
                </a:tc>
                <a:extLst>
                  <a:ext uri="{0D108BD9-81ED-4DB2-BD59-A6C34878D82A}">
                    <a16:rowId xmlns:a16="http://schemas.microsoft.com/office/drawing/2014/main" val="2698520274"/>
                  </a:ext>
                </a:extLst>
              </a:tr>
              <a:tr h="393475">
                <a:tc>
                  <a:txBody>
                    <a:bodyPr/>
                    <a:lstStyle/>
                    <a:p>
                      <a:pPr algn="ctr"/>
                      <a:r>
                        <a:rPr lang="zh-TW" sz="1400" b="1" kern="150" dirty="0">
                          <a:effectLst/>
                          <a:latin typeface="微軟正黑體" panose="020B0604030504040204" pitchFamily="34" charset="-120"/>
                          <a:ea typeface="微軟正黑體" panose="020B0604030504040204" pitchFamily="34" charset="-120"/>
                        </a:rPr>
                        <a:t>重要學經歷</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4">
                        <a:lumMod val="20000"/>
                        <a:lumOff val="80000"/>
                      </a:schemeClr>
                    </a:solidFill>
                  </a:tcPr>
                </a:tc>
                <a:tc gridSpan="2">
                  <a:txBody>
                    <a:bodyPr/>
                    <a:lstStyle/>
                    <a:p>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4"/>
                      </a:solidFill>
                      <a:prstDash val="solid"/>
                      <a:round/>
                      <a:headEnd type="none" w="med" len="med"/>
                      <a:tailEnd type="none" w="med" len="med"/>
                    </a:lnL>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hMerge="1">
                  <a:txBody>
                    <a:bodyPr/>
                    <a:lstStyle/>
                    <a:p>
                      <a:endParaRPr lang="zh-TW" altLang="en-US"/>
                    </a:p>
                  </a:txBody>
                  <a:tcPr/>
                </a:tc>
                <a:extLst>
                  <a:ext uri="{0D108BD9-81ED-4DB2-BD59-A6C34878D82A}">
                    <a16:rowId xmlns:a16="http://schemas.microsoft.com/office/drawing/2014/main" val="1984358190"/>
                  </a:ext>
                </a:extLst>
              </a:tr>
              <a:tr h="763424">
                <a:tc rowSpan="3">
                  <a:txBody>
                    <a:bodyPr/>
                    <a:lstStyle/>
                    <a:p>
                      <a:pPr algn="ctr"/>
                      <a:r>
                        <a:rPr lang="zh-TW" sz="1400" b="1" kern="150" dirty="0">
                          <a:effectLst/>
                          <a:latin typeface="微軟正黑體" panose="020B0604030504040204" pitchFamily="34" charset="-120"/>
                          <a:ea typeface="微軟正黑體" panose="020B0604030504040204" pitchFamily="34" charset="-120"/>
                        </a:rPr>
                        <a:t>曾帶領過計畫之規模、數量及金額</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4">
                        <a:lumMod val="20000"/>
                        <a:lumOff val="80000"/>
                      </a:schemeClr>
                    </a:solidFill>
                  </a:tcPr>
                </a:tc>
                <a:tc>
                  <a:txBody>
                    <a:bodyPr/>
                    <a:lstStyle/>
                    <a:p>
                      <a:pPr algn="just"/>
                      <a:r>
                        <a:rPr lang="zh-TW" sz="1400" kern="150">
                          <a:effectLst/>
                          <a:latin typeface="微軟正黑體" panose="020B0604030504040204" pitchFamily="34" charset="-120"/>
                          <a:ea typeface="微軟正黑體" panose="020B0604030504040204" pitchFamily="34" charset="-120"/>
                        </a:rPr>
                        <a:t>計畫一：</a:t>
                      </a:r>
                    </a:p>
                    <a:p>
                      <a:pPr algn="just"/>
                      <a:r>
                        <a:rPr lang="en-US" sz="1400" kern="150">
                          <a:effectLst/>
                          <a:latin typeface="微軟正黑體" panose="020B0604030504040204" pitchFamily="34" charset="-120"/>
                          <a:ea typeface="微軟正黑體" panose="020B0604030504040204" pitchFamily="34" charset="-120"/>
                        </a:rPr>
                        <a:t>(</a:t>
                      </a:r>
                      <a:r>
                        <a:rPr lang="zh-TW" sz="1400" kern="150">
                          <a:effectLst/>
                          <a:latin typeface="微軟正黑體" panose="020B0604030504040204" pitchFamily="34" charset="-120"/>
                          <a:ea typeface="微軟正黑體" panose="020B0604030504040204" pitchFamily="34" charset="-120"/>
                        </a:rPr>
                        <a:t>計畫內擔任職級</a:t>
                      </a:r>
                      <a:r>
                        <a:rPr lang="en-US" sz="1400" kern="150">
                          <a:effectLst/>
                          <a:latin typeface="微軟正黑體" panose="020B0604030504040204" pitchFamily="34" charset="-120"/>
                          <a:ea typeface="微軟正黑體" panose="020B0604030504040204" pitchFamily="34" charset="-120"/>
                        </a:rPr>
                        <a:t>)</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just"/>
                      <a:r>
                        <a:rPr lang="zh-TW" sz="1400" kern="150" dirty="0">
                          <a:effectLst/>
                          <a:latin typeface="微軟正黑體" panose="020B0604030504040204" pitchFamily="34" charset="-120"/>
                          <a:ea typeface="微軟正黑體" panose="020B0604030504040204" pitchFamily="34" charset="-120"/>
                        </a:rPr>
                        <a:t>計畫名稱：</a:t>
                      </a:r>
                    </a:p>
                    <a:p>
                      <a:pPr algn="just"/>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endParaRPr>
                    </a:p>
                    <a:p>
                      <a:pPr algn="just"/>
                      <a:r>
                        <a:rPr lang="zh-TW" sz="1400" kern="150" dirty="0">
                          <a:effectLst/>
                          <a:latin typeface="微軟正黑體" panose="020B0604030504040204" pitchFamily="34" charset="-120"/>
                          <a:ea typeface="微軟正黑體" panose="020B0604030504040204" pitchFamily="34" charset="-120"/>
                        </a:rPr>
                        <a:t>計畫金額：新台幣</a:t>
                      </a:r>
                      <a:r>
                        <a:rPr lang="en-US" sz="1400" kern="150" dirty="0">
                          <a:effectLst/>
                          <a:latin typeface="微軟正黑體" panose="020B0604030504040204" pitchFamily="34" charset="-120"/>
                          <a:ea typeface="微軟正黑體" panose="020B0604030504040204" pitchFamily="34" charset="-120"/>
                        </a:rPr>
                        <a:t>                </a:t>
                      </a:r>
                      <a:r>
                        <a:rPr lang="zh-TW" sz="1400" kern="150" dirty="0">
                          <a:effectLst/>
                          <a:latin typeface="微軟正黑體" panose="020B0604030504040204" pitchFamily="34" charset="-120"/>
                          <a:ea typeface="微軟正黑體" panose="020B0604030504040204" pitchFamily="34" charset="-120"/>
                        </a:rPr>
                        <a:t>元整</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4"/>
                      </a:solidFill>
                      <a:prstDash val="solid"/>
                      <a:round/>
                      <a:headEnd type="none" w="med" len="med"/>
                      <a:tailEnd type="none" w="med" len="med"/>
                    </a:lnL>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extLst>
                  <a:ext uri="{0D108BD9-81ED-4DB2-BD59-A6C34878D82A}">
                    <a16:rowId xmlns:a16="http://schemas.microsoft.com/office/drawing/2014/main" val="3445796675"/>
                  </a:ext>
                </a:extLst>
              </a:tr>
              <a:tr h="763424">
                <a:tc vMerge="1">
                  <a:txBody>
                    <a:bodyPr/>
                    <a:lstStyle/>
                    <a:p>
                      <a:endParaRPr lang="zh-TW" altLang="en-US"/>
                    </a:p>
                  </a:txBody>
                  <a:tcPr/>
                </a:tc>
                <a:tc>
                  <a:txBody>
                    <a:bodyPr/>
                    <a:lstStyle/>
                    <a:p>
                      <a:pPr algn="just"/>
                      <a:r>
                        <a:rPr lang="zh-TW" sz="1400" kern="150" dirty="0">
                          <a:effectLst/>
                          <a:latin typeface="微軟正黑體" panose="020B0604030504040204" pitchFamily="34" charset="-120"/>
                          <a:ea typeface="微軟正黑體" panose="020B0604030504040204" pitchFamily="34" charset="-120"/>
                        </a:rPr>
                        <a:t>計畫二：</a:t>
                      </a:r>
                    </a:p>
                    <a:p>
                      <a:pPr algn="just"/>
                      <a:r>
                        <a:rPr lang="en-US" sz="1400" kern="150" dirty="0">
                          <a:effectLst/>
                          <a:latin typeface="微軟正黑體" panose="020B0604030504040204" pitchFamily="34" charset="-120"/>
                          <a:ea typeface="微軟正黑體" panose="020B0604030504040204" pitchFamily="34" charset="-120"/>
                        </a:rPr>
                        <a:t>(</a:t>
                      </a:r>
                      <a:r>
                        <a:rPr lang="zh-TW" sz="1400" kern="150" dirty="0">
                          <a:effectLst/>
                          <a:latin typeface="微軟正黑體" panose="020B0604030504040204" pitchFamily="34" charset="-120"/>
                          <a:ea typeface="微軟正黑體" panose="020B0604030504040204" pitchFamily="34" charset="-120"/>
                        </a:rPr>
                        <a:t>計畫內擔任職級</a:t>
                      </a:r>
                      <a:r>
                        <a:rPr lang="en-US" sz="1400" kern="150" dirty="0">
                          <a:effectLst/>
                          <a:latin typeface="微軟正黑體" panose="020B0604030504040204" pitchFamily="34" charset="-120"/>
                          <a:ea typeface="微軟正黑體" panose="020B0604030504040204" pitchFamily="34" charset="-120"/>
                        </a:rPr>
                        <a:t>)</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just"/>
                      <a:r>
                        <a:rPr lang="zh-TW" sz="1400" kern="150" dirty="0">
                          <a:effectLst/>
                          <a:latin typeface="微軟正黑體" panose="020B0604030504040204" pitchFamily="34" charset="-120"/>
                          <a:ea typeface="微軟正黑體" panose="020B0604030504040204" pitchFamily="34" charset="-120"/>
                        </a:rPr>
                        <a:t>計畫名稱：</a:t>
                      </a:r>
                    </a:p>
                    <a:p>
                      <a:pPr algn="just"/>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endParaRPr>
                    </a:p>
                    <a:p>
                      <a:pPr algn="just"/>
                      <a:r>
                        <a:rPr lang="zh-TW" sz="1400" kern="150" dirty="0">
                          <a:effectLst/>
                          <a:latin typeface="微軟正黑體" panose="020B0604030504040204" pitchFamily="34" charset="-120"/>
                          <a:ea typeface="微軟正黑體" panose="020B0604030504040204" pitchFamily="34" charset="-120"/>
                        </a:rPr>
                        <a:t>計畫金額：新台幣</a:t>
                      </a:r>
                      <a:r>
                        <a:rPr lang="en-US" sz="1400" kern="150" dirty="0">
                          <a:effectLst/>
                          <a:latin typeface="微軟正黑體" panose="020B0604030504040204" pitchFamily="34" charset="-120"/>
                          <a:ea typeface="微軟正黑體" panose="020B0604030504040204" pitchFamily="34" charset="-120"/>
                        </a:rPr>
                        <a:t>                </a:t>
                      </a:r>
                      <a:r>
                        <a:rPr lang="zh-TW" sz="1400" kern="150" dirty="0">
                          <a:effectLst/>
                          <a:latin typeface="微軟正黑體" panose="020B0604030504040204" pitchFamily="34" charset="-120"/>
                          <a:ea typeface="微軟正黑體" panose="020B0604030504040204" pitchFamily="34" charset="-120"/>
                        </a:rPr>
                        <a:t>元整</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4"/>
                      </a:solidFill>
                      <a:prstDash val="solid"/>
                      <a:round/>
                      <a:headEnd type="none" w="med" len="med"/>
                      <a:tailEnd type="none" w="med" len="med"/>
                    </a:lnL>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extLst>
                  <a:ext uri="{0D108BD9-81ED-4DB2-BD59-A6C34878D82A}">
                    <a16:rowId xmlns:a16="http://schemas.microsoft.com/office/drawing/2014/main" val="570293508"/>
                  </a:ext>
                </a:extLst>
              </a:tr>
              <a:tr h="763424">
                <a:tc vMerge="1">
                  <a:txBody>
                    <a:bodyPr/>
                    <a:lstStyle/>
                    <a:p>
                      <a:endParaRPr lang="zh-TW" altLang="en-US"/>
                    </a:p>
                  </a:txBody>
                  <a:tcPr/>
                </a:tc>
                <a:tc>
                  <a:txBody>
                    <a:bodyPr/>
                    <a:lstStyle/>
                    <a:p>
                      <a:pPr algn="just"/>
                      <a:r>
                        <a:rPr lang="zh-TW" sz="1400" kern="150">
                          <a:effectLst/>
                          <a:latin typeface="微軟正黑體" panose="020B0604030504040204" pitchFamily="34" charset="-120"/>
                          <a:ea typeface="微軟正黑體" panose="020B0604030504040204" pitchFamily="34" charset="-120"/>
                        </a:rPr>
                        <a:t>計畫三：</a:t>
                      </a:r>
                    </a:p>
                    <a:p>
                      <a:pPr algn="just"/>
                      <a:r>
                        <a:rPr lang="en-US" sz="1400" kern="150">
                          <a:effectLst/>
                          <a:latin typeface="微軟正黑體" panose="020B0604030504040204" pitchFamily="34" charset="-120"/>
                          <a:ea typeface="微軟正黑體" panose="020B0604030504040204" pitchFamily="34" charset="-120"/>
                        </a:rPr>
                        <a:t>(</a:t>
                      </a:r>
                      <a:r>
                        <a:rPr lang="zh-TW" sz="1400" kern="150">
                          <a:effectLst/>
                          <a:latin typeface="微軟正黑體" panose="020B0604030504040204" pitchFamily="34" charset="-120"/>
                          <a:ea typeface="微軟正黑體" panose="020B0604030504040204" pitchFamily="34" charset="-120"/>
                        </a:rPr>
                        <a:t>計畫內擔任職級</a:t>
                      </a:r>
                      <a:r>
                        <a:rPr lang="en-US" sz="1400" kern="150">
                          <a:effectLst/>
                          <a:latin typeface="微軟正黑體" panose="020B0604030504040204" pitchFamily="34" charset="-120"/>
                          <a:ea typeface="微軟正黑體" panose="020B0604030504040204" pitchFamily="34" charset="-120"/>
                        </a:rPr>
                        <a:t>)</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just"/>
                      <a:r>
                        <a:rPr lang="zh-TW" sz="1400" kern="150" dirty="0">
                          <a:effectLst/>
                          <a:latin typeface="微軟正黑體" panose="020B0604030504040204" pitchFamily="34" charset="-120"/>
                          <a:ea typeface="微軟正黑體" panose="020B0604030504040204" pitchFamily="34" charset="-120"/>
                        </a:rPr>
                        <a:t>計畫名稱：</a:t>
                      </a:r>
                    </a:p>
                    <a:p>
                      <a:pPr algn="just"/>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endParaRPr>
                    </a:p>
                    <a:p>
                      <a:pPr algn="just"/>
                      <a:r>
                        <a:rPr lang="zh-TW" sz="1400" kern="150" dirty="0">
                          <a:effectLst/>
                          <a:latin typeface="微軟正黑體" panose="020B0604030504040204" pitchFamily="34" charset="-120"/>
                          <a:ea typeface="微軟正黑體" panose="020B0604030504040204" pitchFamily="34" charset="-120"/>
                        </a:rPr>
                        <a:t>計畫金額：新台幣</a:t>
                      </a:r>
                      <a:r>
                        <a:rPr lang="en-US" sz="1400" kern="150" dirty="0">
                          <a:effectLst/>
                          <a:latin typeface="微軟正黑體" panose="020B0604030504040204" pitchFamily="34" charset="-120"/>
                          <a:ea typeface="微軟正黑體" panose="020B0604030504040204" pitchFamily="34" charset="-120"/>
                        </a:rPr>
                        <a:t>                </a:t>
                      </a:r>
                      <a:r>
                        <a:rPr lang="zh-TW" sz="1400" kern="150" dirty="0">
                          <a:effectLst/>
                          <a:latin typeface="微軟正黑體" panose="020B0604030504040204" pitchFamily="34" charset="-120"/>
                          <a:ea typeface="微軟正黑體" panose="020B0604030504040204" pitchFamily="34" charset="-120"/>
                        </a:rPr>
                        <a:t>元整</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4"/>
                      </a:solidFill>
                      <a:prstDash val="solid"/>
                      <a:round/>
                      <a:headEnd type="none" w="med" len="med"/>
                      <a:tailEnd type="none" w="med" len="med"/>
                    </a:lnL>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extLst>
                  <a:ext uri="{0D108BD9-81ED-4DB2-BD59-A6C34878D82A}">
                    <a16:rowId xmlns:a16="http://schemas.microsoft.com/office/drawing/2014/main" val="3320497985"/>
                  </a:ext>
                </a:extLst>
              </a:tr>
              <a:tr h="598872">
                <a:tc>
                  <a:txBody>
                    <a:bodyPr/>
                    <a:lstStyle/>
                    <a:p>
                      <a:pPr algn="ctr"/>
                      <a:r>
                        <a:rPr lang="zh-TW" sz="1400" b="1" kern="150" dirty="0">
                          <a:effectLst/>
                          <a:latin typeface="微軟正黑體" panose="020B0604030504040204" pitchFamily="34" charset="-120"/>
                          <a:ea typeface="微軟正黑體" panose="020B0604030504040204" pitchFamily="34" charset="-120"/>
                        </a:rPr>
                        <a:t>承接政府專案計畫名稱</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4">
                        <a:lumMod val="20000"/>
                        <a:lumOff val="80000"/>
                      </a:schemeClr>
                    </a:solidFill>
                  </a:tcPr>
                </a:tc>
                <a:tc gridSpan="2">
                  <a:txBody>
                    <a:bodyPr/>
                    <a:lstStyle/>
                    <a:p>
                      <a:pPr algn="just"/>
                      <a:r>
                        <a:rPr lang="zh-TW" sz="1400" kern="150" dirty="0">
                          <a:effectLst/>
                          <a:latin typeface="微軟正黑體" panose="020B0604030504040204" pitchFamily="34" charset="-120"/>
                          <a:ea typeface="微軟正黑體" panose="020B0604030504040204" pitchFamily="34" charset="-120"/>
                        </a:rPr>
                        <a:t>請說明</a:t>
                      </a:r>
                      <a:r>
                        <a:rPr lang="en-US" sz="1400" kern="150" dirty="0">
                          <a:effectLst/>
                          <a:latin typeface="微軟正黑體" panose="020B0604030504040204" pitchFamily="34" charset="-120"/>
                          <a:ea typeface="微軟正黑體" panose="020B0604030504040204" pitchFamily="34" charset="-120"/>
                        </a:rPr>
                        <a:t>109~111</a:t>
                      </a:r>
                      <a:r>
                        <a:rPr lang="zh-TW" sz="1400" kern="150" dirty="0">
                          <a:effectLst/>
                          <a:latin typeface="微軟正黑體" panose="020B0604030504040204" pitchFamily="34" charset="-120"/>
                          <a:ea typeface="微軟正黑體" panose="020B0604030504040204" pitchFamily="34" charset="-120"/>
                        </a:rPr>
                        <a:t>年度已擔任政府專案計畫主持人之計畫名稱</a:t>
                      </a:r>
                      <a:r>
                        <a:rPr lang="en-US" altLang="zh-TW" sz="1400" kern="150" dirty="0">
                          <a:effectLst/>
                          <a:latin typeface="微軟正黑體" panose="020B0604030504040204" pitchFamily="34" charset="-120"/>
                          <a:ea typeface="微軟正黑體" panose="020B0604030504040204" pitchFamily="34" charset="-120"/>
                        </a:rPr>
                        <a:t>  </a:t>
                      </a:r>
                      <a:r>
                        <a:rPr lang="en-US" sz="1400" kern="150" dirty="0">
                          <a:effectLst/>
                          <a:latin typeface="微軟正黑體" panose="020B0604030504040204" pitchFamily="34" charset="-120"/>
                          <a:ea typeface="微軟正黑體" panose="020B0604030504040204" pitchFamily="34" charset="-120"/>
                        </a:rPr>
                        <a:t>(</a:t>
                      </a:r>
                      <a:r>
                        <a:rPr lang="zh-TW" sz="1400" kern="150" dirty="0">
                          <a:effectLst/>
                          <a:latin typeface="微軟正黑體" panose="020B0604030504040204" pitchFamily="34" charset="-120"/>
                          <a:ea typeface="微軟正黑體" panose="020B0604030504040204" pitchFamily="34" charset="-120"/>
                        </a:rPr>
                        <a:t>若無請填無</a:t>
                      </a:r>
                      <a:r>
                        <a:rPr lang="en-US" sz="1400" kern="150" dirty="0">
                          <a:effectLst/>
                          <a:latin typeface="微軟正黑體" panose="020B0604030504040204" pitchFamily="34" charset="-120"/>
                          <a:ea typeface="微軟正黑體" panose="020B0604030504040204" pitchFamily="34" charset="-120"/>
                        </a:rPr>
                        <a:t>)</a:t>
                      </a:r>
                      <a:endParaRPr lang="zh-TW" sz="1400" kern="150" dirty="0">
                        <a:effectLst/>
                        <a:latin typeface="微軟正黑體" panose="020B0604030504040204" pitchFamily="34" charset="-120"/>
                        <a:ea typeface="微軟正黑體" panose="020B0604030504040204" pitchFamily="34" charset="-120"/>
                      </a:endParaRPr>
                    </a:p>
                    <a:p>
                      <a:pPr algn="just"/>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lnL w="12700" cap="flat" cmpd="sng" algn="ctr">
                      <a:solidFill>
                        <a:schemeClr val="accent4"/>
                      </a:solidFill>
                      <a:prstDash val="solid"/>
                      <a:round/>
                      <a:headEnd type="none" w="med" len="med"/>
                      <a:tailEnd type="none" w="med" len="med"/>
                    </a:lnL>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hMerge="1">
                  <a:txBody>
                    <a:bodyPr/>
                    <a:lstStyle/>
                    <a:p>
                      <a:endParaRPr lang="zh-TW" altLang="en-US"/>
                    </a:p>
                  </a:txBody>
                  <a:tcPr/>
                </a:tc>
                <a:extLst>
                  <a:ext uri="{0D108BD9-81ED-4DB2-BD59-A6C34878D82A}">
                    <a16:rowId xmlns:a16="http://schemas.microsoft.com/office/drawing/2014/main" val="3036360589"/>
                  </a:ext>
                </a:extLst>
              </a:tr>
              <a:tr h="540758">
                <a:tc>
                  <a:txBody>
                    <a:bodyPr/>
                    <a:lstStyle/>
                    <a:p>
                      <a:pPr algn="ctr"/>
                      <a:r>
                        <a:rPr lang="zh-TW" sz="1400" b="1" kern="150" dirty="0">
                          <a:effectLst/>
                          <a:latin typeface="微軟正黑體" panose="020B0604030504040204" pitchFamily="34" charset="-120"/>
                          <a:ea typeface="微軟正黑體" panose="020B0604030504040204" pitchFamily="34" charset="-120"/>
                        </a:rPr>
                        <a:t>於本計畫人力執行現況</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solidFill>
                      <a:schemeClr val="accent4">
                        <a:lumMod val="20000"/>
                        <a:lumOff val="80000"/>
                      </a:schemeClr>
                    </a:solidFill>
                  </a:tcPr>
                </a:tc>
                <a:tc gridSpan="2">
                  <a:txBody>
                    <a:bodyPr/>
                    <a:lstStyle/>
                    <a:p>
                      <a:pPr algn="just"/>
                      <a:r>
                        <a:rPr lang="en-US" sz="1400" kern="150" dirty="0">
                          <a:effectLst/>
                          <a:latin typeface="微軟正黑體" panose="020B0604030504040204" pitchFamily="34" charset="-120"/>
                          <a:ea typeface="微軟正黑體" panose="020B0604030504040204" pitchFamily="34" charset="-120"/>
                        </a:rPr>
                        <a:t>□</a:t>
                      </a:r>
                      <a:r>
                        <a:rPr lang="zh-TW" sz="1400" kern="150" dirty="0">
                          <a:effectLst/>
                          <a:latin typeface="微軟正黑體" panose="020B0604030504040204" pitchFamily="34" charset="-120"/>
                          <a:ea typeface="微軟正黑體" panose="020B0604030504040204" pitchFamily="34" charset="-120"/>
                        </a:rPr>
                        <a:t>專任</a:t>
                      </a:r>
                    </a:p>
                    <a:p>
                      <a:pPr algn="just"/>
                      <a:r>
                        <a:rPr lang="en-US" sz="1400" kern="150" dirty="0">
                          <a:effectLst/>
                          <a:latin typeface="微軟正黑體" panose="020B0604030504040204" pitchFamily="34" charset="-120"/>
                          <a:ea typeface="微軟正黑體" panose="020B0604030504040204" pitchFamily="34" charset="-120"/>
                        </a:rPr>
                        <a:t>□</a:t>
                      </a:r>
                      <a:r>
                        <a:rPr lang="zh-TW" sz="1400" kern="150" dirty="0">
                          <a:effectLst/>
                          <a:latin typeface="微軟正黑體" panose="020B0604030504040204" pitchFamily="34" charset="-120"/>
                          <a:ea typeface="微軟正黑體" panose="020B0604030504040204" pitchFamily="34" charset="-120"/>
                        </a:rPr>
                        <a:t>兼任</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4"/>
                      </a:solidFill>
                      <a:prstDash val="solid"/>
                      <a:round/>
                      <a:headEnd type="none" w="med" len="med"/>
                      <a:tailEnd type="none" w="med" len="med"/>
                    </a:lnL>
                    <a:lnT w="12700" cap="flat" cmpd="sng" algn="ctr">
                      <a:solidFill>
                        <a:schemeClr val="accent4"/>
                      </a:solidFill>
                      <a:prstDash val="solid"/>
                      <a:round/>
                      <a:headEnd type="none" w="med" len="med"/>
                      <a:tailEnd type="none" w="med" len="med"/>
                    </a:lnT>
                  </a:tcPr>
                </a:tc>
                <a:tc hMerge="1">
                  <a:txBody>
                    <a:bodyPr/>
                    <a:lstStyle/>
                    <a:p>
                      <a:endParaRPr lang="zh-TW" altLang="en-US"/>
                    </a:p>
                  </a:txBody>
                  <a:tcPr/>
                </a:tc>
                <a:extLst>
                  <a:ext uri="{0D108BD9-81ED-4DB2-BD59-A6C34878D82A}">
                    <a16:rowId xmlns:a16="http://schemas.microsoft.com/office/drawing/2014/main" val="1561973063"/>
                  </a:ext>
                </a:extLst>
              </a:tr>
            </a:tbl>
          </a:graphicData>
        </a:graphic>
      </p:graphicFrame>
      <p:sp>
        <p:nvSpPr>
          <p:cNvPr id="7" name="文字方塊 6">
            <a:extLst>
              <a:ext uri="{FF2B5EF4-FFF2-40B4-BE49-F238E27FC236}">
                <a16:creationId xmlns:a16="http://schemas.microsoft.com/office/drawing/2014/main" id="{62D26C64-9D10-48C3-B1BB-19540432476D}"/>
              </a:ext>
            </a:extLst>
          </p:cNvPr>
          <p:cNvSpPr txBox="1"/>
          <p:nvPr/>
        </p:nvSpPr>
        <p:spPr>
          <a:xfrm>
            <a:off x="230983" y="6354375"/>
            <a:ext cx="3159917" cy="284550"/>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sz="1200" b="0" i="0" u="none" strike="noStrike" kern="1200" cap="none" spc="0" baseline="0" dirty="0">
                <a:solidFill>
                  <a:srgbClr val="000000"/>
                </a:solidFill>
                <a:uFillTx/>
                <a:latin typeface="微軟正黑體" pitchFamily="34"/>
                <a:ea typeface="微軟正黑體" pitchFamily="34"/>
              </a:rPr>
              <a:t>備註：請</a:t>
            </a:r>
            <a:r>
              <a:rPr lang="zh-TW" altLang="en-US" sz="1200" dirty="0">
                <a:solidFill>
                  <a:srgbClr val="000000"/>
                </a:solidFill>
                <a:latin typeface="微軟正黑體" pitchFamily="34"/>
                <a:ea typeface="微軟正黑體" pitchFamily="34"/>
              </a:rPr>
              <a:t>提案單位</a:t>
            </a:r>
            <a:r>
              <a:rPr lang="zh-TW" sz="1200" b="0" i="0" u="none" strike="noStrike" kern="1200" cap="none" spc="0" baseline="0" dirty="0">
                <a:solidFill>
                  <a:srgbClr val="000000"/>
                </a:solidFill>
                <a:uFillTx/>
                <a:latin typeface="微軟正黑體" pitchFamily="34"/>
                <a:ea typeface="微軟正黑體" pitchFamily="34"/>
              </a:rPr>
              <a:t>自行依簡報需要增減內容</a:t>
            </a:r>
          </a:p>
        </p:txBody>
      </p:sp>
    </p:spTree>
    <p:extLst>
      <p:ext uri="{BB962C8B-B14F-4D97-AF65-F5344CB8AC3E}">
        <p14:creationId xmlns:p14="http://schemas.microsoft.com/office/powerpoint/2010/main" val="4173110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任意多边形 27"/>
          <p:cNvSpPr/>
          <p:nvPr/>
        </p:nvSpPr>
        <p:spPr>
          <a:xfrm>
            <a:off x="-118233" y="0"/>
            <a:ext cx="2837789" cy="6858000"/>
          </a:xfrm>
          <a:custGeom>
            <a:avLst/>
            <a:gdLst>
              <a:gd name="connsiteX0" fmla="*/ 0 w 2837789"/>
              <a:gd name="connsiteY0" fmla="*/ 0 h 6858000"/>
              <a:gd name="connsiteX1" fmla="*/ 537934 w 2837789"/>
              <a:gd name="connsiteY1" fmla="*/ 0 h 6858000"/>
              <a:gd name="connsiteX2" fmla="*/ 704850 w 2837789"/>
              <a:gd name="connsiteY2" fmla="*/ 0 h 6858000"/>
              <a:gd name="connsiteX3" fmla="*/ 2837789 w 2837789"/>
              <a:gd name="connsiteY3" fmla="*/ 0 h 6858000"/>
              <a:gd name="connsiteX4" fmla="*/ 2837789 w 2837789"/>
              <a:gd name="connsiteY4" fmla="*/ 395378 h 6858000"/>
              <a:gd name="connsiteX5" fmla="*/ 2618085 w 2837789"/>
              <a:gd name="connsiteY5" fmla="*/ 417526 h 6858000"/>
              <a:gd name="connsiteX6" fmla="*/ 1747634 w 2837789"/>
              <a:gd name="connsiteY6" fmla="*/ 1485534 h 6858000"/>
              <a:gd name="connsiteX7" fmla="*/ 2618085 w 2837789"/>
              <a:gd name="connsiteY7" fmla="*/ 2553542 h 6858000"/>
              <a:gd name="connsiteX8" fmla="*/ 2837789 w 2837789"/>
              <a:gd name="connsiteY8" fmla="*/ 2575690 h 6858000"/>
              <a:gd name="connsiteX9" fmla="*/ 2837789 w 2837789"/>
              <a:gd name="connsiteY9" fmla="*/ 6858000 h 6858000"/>
              <a:gd name="connsiteX10" fmla="*/ 704850 w 2837789"/>
              <a:gd name="connsiteY10" fmla="*/ 6858000 h 6858000"/>
              <a:gd name="connsiteX11" fmla="*/ 537934 w 2837789"/>
              <a:gd name="connsiteY11" fmla="*/ 6858000 h 6858000"/>
              <a:gd name="connsiteX12" fmla="*/ 0 w 2837789"/>
              <a:gd name="connsiteY12"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837789" h="6858000">
                <a:moveTo>
                  <a:pt x="0" y="0"/>
                </a:moveTo>
                <a:lnTo>
                  <a:pt x="537934" y="0"/>
                </a:lnTo>
                <a:lnTo>
                  <a:pt x="704850" y="0"/>
                </a:lnTo>
                <a:lnTo>
                  <a:pt x="2837789" y="0"/>
                </a:lnTo>
                <a:lnTo>
                  <a:pt x="2837789" y="395378"/>
                </a:lnTo>
                <a:lnTo>
                  <a:pt x="2618085" y="417526"/>
                </a:lnTo>
                <a:cubicBezTo>
                  <a:pt x="2121320" y="519179"/>
                  <a:pt x="1747634" y="958717"/>
                  <a:pt x="1747634" y="1485534"/>
                </a:cubicBezTo>
                <a:cubicBezTo>
                  <a:pt x="1747634" y="2012352"/>
                  <a:pt x="2121320" y="2451889"/>
                  <a:pt x="2618085" y="2553542"/>
                </a:cubicBezTo>
                <a:lnTo>
                  <a:pt x="2837789" y="2575690"/>
                </a:lnTo>
                <a:lnTo>
                  <a:pt x="2837789" y="6858000"/>
                </a:lnTo>
                <a:lnTo>
                  <a:pt x="704850" y="6858000"/>
                </a:lnTo>
                <a:lnTo>
                  <a:pt x="537934" y="6858000"/>
                </a:lnTo>
                <a:lnTo>
                  <a:pt x="0" y="6858000"/>
                </a:lnTo>
                <a:close/>
              </a:path>
            </a:pathLst>
          </a:custGeom>
          <a:solidFill>
            <a:srgbClr val="11A0B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65" b="0" i="0" u="none" strike="noStrike" kern="1200" cap="none" spc="0" normalizeH="0" baseline="0" noProof="0">
              <a:ln>
                <a:noFill/>
              </a:ln>
              <a:solidFill>
                <a:srgbClr val="0070C0"/>
              </a:solidFill>
              <a:effectLst/>
              <a:uLnTx/>
              <a:uFillTx/>
              <a:latin typeface="微软雅黑 Light" panose="020B0502040204020203" pitchFamily="34" charset="-122"/>
              <a:ea typeface="微软雅黑 Light" panose="020B0502040204020203" pitchFamily="34" charset="-122"/>
              <a:cs typeface="+mn-cs"/>
              <a:sym typeface="微软雅黑 Light" panose="020B0502040204020203" pitchFamily="34" charset="-122"/>
            </a:endParaRPr>
          </a:p>
        </p:txBody>
      </p:sp>
      <p:grpSp>
        <p:nvGrpSpPr>
          <p:cNvPr id="4" name="组合 3"/>
          <p:cNvGrpSpPr/>
          <p:nvPr/>
        </p:nvGrpSpPr>
        <p:grpSpPr>
          <a:xfrm>
            <a:off x="1527270" y="293248"/>
            <a:ext cx="2384573" cy="2384573"/>
            <a:chOff x="4240335" y="3008435"/>
            <a:chExt cx="3711332" cy="3711332"/>
          </a:xfrm>
        </p:grpSpPr>
        <p:sp>
          <p:nvSpPr>
            <p:cNvPr id="5" name="椭圆 4"/>
            <p:cNvSpPr/>
            <p:nvPr/>
          </p:nvSpPr>
          <p:spPr>
            <a:xfrm>
              <a:off x="4240335" y="3008435"/>
              <a:ext cx="3711332" cy="3711332"/>
            </a:xfrm>
            <a:prstGeom prst="ellipse">
              <a:avLst/>
            </a:prstGeom>
            <a:gradFill>
              <a:gsLst>
                <a:gs pos="100000">
                  <a:schemeClr val="bg1">
                    <a:lumMod val="75000"/>
                  </a:schemeClr>
                </a:gs>
                <a:gs pos="0">
                  <a:schemeClr val="bg1"/>
                </a:gs>
              </a:gsLst>
              <a:lin ang="5400000" scaled="0"/>
            </a:gradFill>
            <a:ln w="9525">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65" b="0" i="0" u="none" strike="noStrike" kern="1200" cap="none" spc="0" normalizeH="0" baseline="0" noProof="0">
                <a:ln>
                  <a:noFill/>
                </a:ln>
                <a:solidFill>
                  <a:srgbClr val="FFFFFF"/>
                </a:solidFill>
                <a:effectLst/>
                <a:uLnTx/>
                <a:uFillTx/>
                <a:latin typeface="微软雅黑 Light" panose="020B0502040204020203" pitchFamily="34" charset="-122"/>
                <a:ea typeface="微软雅黑 Light" panose="020B0502040204020203" pitchFamily="34" charset="-122"/>
                <a:cs typeface="+mn-cs"/>
                <a:sym typeface="微软雅黑 Light" panose="020B0502040204020203" pitchFamily="34" charset="-122"/>
              </a:endParaRPr>
            </a:p>
          </p:txBody>
        </p:sp>
        <p:grpSp>
          <p:nvGrpSpPr>
            <p:cNvPr id="6" name="组合 5"/>
            <p:cNvGrpSpPr/>
            <p:nvPr/>
          </p:nvGrpSpPr>
          <p:grpSpPr>
            <a:xfrm>
              <a:off x="4710169" y="3478269"/>
              <a:ext cx="2771663" cy="2771663"/>
              <a:chOff x="2193191" y="1899415"/>
              <a:chExt cx="2421376" cy="2421376"/>
            </a:xfrm>
            <a:effectLst/>
          </p:grpSpPr>
          <p:sp>
            <p:nvSpPr>
              <p:cNvPr id="7" name="椭圆 6"/>
              <p:cNvSpPr/>
              <p:nvPr/>
            </p:nvSpPr>
            <p:spPr>
              <a:xfrm>
                <a:off x="2193191" y="1899415"/>
                <a:ext cx="2421376" cy="2421376"/>
              </a:xfrm>
              <a:prstGeom prst="ellipse">
                <a:avLst/>
              </a:prstGeom>
              <a:solidFill>
                <a:srgbClr val="11A0B3"/>
              </a:solidFill>
              <a:ln w="31750">
                <a:gradFill flip="none" rotWithShape="1">
                  <a:gsLst>
                    <a:gs pos="0">
                      <a:schemeClr val="bg1">
                        <a:lumMod val="75000"/>
                      </a:schemeClr>
                    </a:gs>
                    <a:gs pos="100000">
                      <a:schemeClr val="bg1"/>
                    </a:gs>
                  </a:gsLst>
                  <a:lin ang="2700000" scaled="1"/>
                  <a:tileRect/>
                </a:gradFill>
              </a:ln>
              <a:effectLst>
                <a:innerShdw blurRad="127000" dist="63500" dir="13500000">
                  <a:schemeClr val="accent3">
                    <a:lumMod val="50000"/>
                    <a:alpha val="8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65" b="0" i="0" u="none" strike="noStrike" kern="1200" cap="none" spc="0" normalizeH="0" baseline="0" noProof="0">
                  <a:ln>
                    <a:noFill/>
                  </a:ln>
                  <a:solidFill>
                    <a:srgbClr val="FFFFFF"/>
                  </a:solidFill>
                  <a:effectLst/>
                  <a:uLnTx/>
                  <a:uFillTx/>
                  <a:latin typeface="微软雅黑 Light" panose="020B0502040204020203" pitchFamily="34" charset="-122"/>
                  <a:ea typeface="微软雅黑 Light" panose="020B0502040204020203" pitchFamily="34" charset="-122"/>
                  <a:cs typeface="+mn-cs"/>
                  <a:sym typeface="微软雅黑 Light" panose="020B0502040204020203" pitchFamily="34" charset="-122"/>
                </a:endParaRPr>
              </a:p>
            </p:txBody>
          </p:sp>
          <p:sp>
            <p:nvSpPr>
              <p:cNvPr id="8" name="椭圆 7"/>
              <p:cNvSpPr/>
              <p:nvPr/>
            </p:nvSpPr>
            <p:spPr>
              <a:xfrm>
                <a:off x="2345502" y="2051726"/>
                <a:ext cx="2116756" cy="2116756"/>
              </a:xfrm>
              <a:prstGeom prst="ellipse">
                <a:avLst/>
              </a:prstGeom>
              <a:solidFill>
                <a:schemeClr val="bg1">
                  <a:lumMod val="95000"/>
                </a:schemeClr>
              </a:solidFill>
              <a:ln w="50800">
                <a:noFill/>
              </a:ln>
              <a:effectLst>
                <a:outerShdw blurRad="152400" dist="76200" dir="2700000" algn="tl" rotWithShape="0">
                  <a:schemeClr val="accent3">
                    <a:lumMod val="50000"/>
                    <a:alpha val="64000"/>
                  </a:schemeClr>
                </a:outerShdw>
              </a:effectLst>
              <a:scene3d>
                <a:camera prst="orthographicFront"/>
                <a:lightRig rig="threePt" dir="t"/>
              </a:scene3d>
              <a:sp3d prstMaterial="softEdge">
                <a:bevelT w="82550" h="254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65" b="0" i="0" u="none" strike="noStrike" kern="1200" cap="none" spc="0" normalizeH="0" baseline="0" noProof="0" dirty="0">
                  <a:ln>
                    <a:noFill/>
                  </a:ln>
                  <a:solidFill>
                    <a:srgbClr val="FFFFFF"/>
                  </a:solidFill>
                  <a:effectLst/>
                  <a:uLnTx/>
                  <a:uFillTx/>
                  <a:latin typeface="微软雅黑 Light" panose="020B0502040204020203" pitchFamily="34" charset="-122"/>
                  <a:ea typeface="微软雅黑 Light" panose="020B0502040204020203" pitchFamily="34" charset="-122"/>
                  <a:cs typeface="+mn-cs"/>
                  <a:sym typeface="微软雅黑 Light" panose="020B0502040204020203" pitchFamily="34" charset="-122"/>
                </a:endParaRPr>
              </a:p>
            </p:txBody>
          </p:sp>
        </p:grpSp>
      </p:grpSp>
      <p:sp>
        <p:nvSpPr>
          <p:cNvPr id="15" name="文本框 14"/>
          <p:cNvSpPr txBox="1"/>
          <p:nvPr/>
        </p:nvSpPr>
        <p:spPr>
          <a:xfrm>
            <a:off x="3770700" y="1203313"/>
            <a:ext cx="4239532" cy="701040"/>
          </a:xfrm>
          <a:prstGeom prst="rect">
            <a:avLst/>
          </a:prstGeom>
          <a:noFill/>
        </p:spPr>
        <p:txBody>
          <a:bodyPr wrap="square" lIns="91440" tIns="45720" rIns="91440" bIns="4572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000" b="0" i="0" u="none" strike="noStrike" kern="1200" cap="none" spc="0" normalizeH="0" baseline="0" noProof="0" dirty="0">
                <a:ln>
                  <a:noFill/>
                </a:ln>
                <a:solidFill>
                  <a:prstClr val="black">
                    <a:lumMod val="65000"/>
                    <a:lumOff val="35000"/>
                  </a:prstClr>
                </a:solidFill>
                <a:effectLst/>
                <a:uLnTx/>
                <a:uFillTx/>
                <a:latin typeface="微软雅黑 Light" panose="020B0502040204020203" pitchFamily="34" charset="-122"/>
                <a:ea typeface="微软雅黑 Light" panose="020B0502040204020203" pitchFamily="34" charset="-122"/>
                <a:cs typeface="+mn-cs"/>
                <a:sym typeface="微软雅黑 Light" panose="020B0502040204020203" pitchFamily="34" charset="-122"/>
              </a:rPr>
              <a:t>CONTENTS </a:t>
            </a:r>
            <a:endParaRPr kumimoji="0" lang="zh-CN" altLang="en-US" sz="4000" b="0" i="0" u="none" strike="noStrike" kern="1200" cap="none" spc="0" normalizeH="0" baseline="0" noProof="0" dirty="0">
              <a:ln>
                <a:noFill/>
              </a:ln>
              <a:solidFill>
                <a:prstClr val="black">
                  <a:lumMod val="65000"/>
                  <a:lumOff val="35000"/>
                </a:prstClr>
              </a:solidFill>
              <a:effectLst/>
              <a:uLnTx/>
              <a:uFillTx/>
              <a:latin typeface="微软雅黑 Light" panose="020B0502040204020203" pitchFamily="34" charset="-122"/>
              <a:ea typeface="微软雅黑 Light" panose="020B0502040204020203" pitchFamily="34" charset="-122"/>
              <a:cs typeface="+mn-cs"/>
              <a:sym typeface="微软雅黑 Light" panose="020B0502040204020203" pitchFamily="34" charset="-122"/>
            </a:endParaRPr>
          </a:p>
        </p:txBody>
      </p:sp>
      <p:sp>
        <p:nvSpPr>
          <p:cNvPr id="27" name="文本框 14"/>
          <p:cNvSpPr txBox="1"/>
          <p:nvPr/>
        </p:nvSpPr>
        <p:spPr>
          <a:xfrm>
            <a:off x="1824612" y="1107597"/>
            <a:ext cx="1692445" cy="707886"/>
          </a:xfrm>
          <a:prstGeom prst="rect">
            <a:avLst/>
          </a:prstGeom>
          <a:noFill/>
        </p:spPr>
        <p:txBody>
          <a:bodyPr wrap="square" lIns="91440" tIns="45720" rIns="91440" bIns="4572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4000" b="0" i="0" u="none" strike="noStrike" kern="1200" cap="none" spc="0" normalizeH="0" baseline="0" noProof="0" dirty="0">
                <a:ln>
                  <a:noFill/>
                </a:ln>
                <a:solidFill>
                  <a:prstClr val="black">
                    <a:lumMod val="65000"/>
                    <a:lumOff val="35000"/>
                  </a:prstClr>
                </a:solidFill>
                <a:effectLst/>
                <a:uLnTx/>
                <a:uFillTx/>
                <a:latin typeface="微软雅黑 Light" panose="020B0502040204020203" pitchFamily="34" charset="-122"/>
                <a:ea typeface="微软雅黑 Light" panose="020B0502040204020203" pitchFamily="34" charset="-122"/>
                <a:cs typeface="+mn-cs"/>
                <a:sym typeface="微软雅黑 Light" panose="020B0502040204020203" pitchFamily="34" charset="-122"/>
              </a:rPr>
              <a:t>目</a:t>
            </a:r>
            <a:r>
              <a:rPr kumimoji="0" lang="zh-TW" altLang="en-US" sz="4000" b="0" i="0" u="none" strike="noStrike" kern="1200" cap="none" spc="0" normalizeH="0" baseline="0" noProof="0" dirty="0">
                <a:ln>
                  <a:noFill/>
                </a:ln>
                <a:solidFill>
                  <a:prstClr val="black">
                    <a:lumMod val="65000"/>
                    <a:lumOff val="35000"/>
                  </a:prstClr>
                </a:solidFill>
                <a:effectLst/>
                <a:uLnTx/>
                <a:uFillTx/>
                <a:latin typeface="微软雅黑 Light" panose="020B0502040204020203" pitchFamily="34" charset="-122"/>
                <a:ea typeface="微软雅黑 Light" panose="020B0502040204020203" pitchFamily="34" charset="-122"/>
                <a:cs typeface="+mn-cs"/>
                <a:sym typeface="微软雅黑 Light" panose="020B0502040204020203" pitchFamily="34" charset="-122"/>
              </a:rPr>
              <a:t>錄</a:t>
            </a:r>
            <a:endParaRPr kumimoji="0" lang="zh-CN" altLang="en-US" sz="4000" b="0" i="0" u="none" strike="noStrike" kern="1200" cap="none" spc="0" normalizeH="0" baseline="0" noProof="0" dirty="0">
              <a:ln>
                <a:noFill/>
              </a:ln>
              <a:solidFill>
                <a:prstClr val="black">
                  <a:lumMod val="65000"/>
                  <a:lumOff val="35000"/>
                </a:prstClr>
              </a:solidFill>
              <a:effectLst/>
              <a:uLnTx/>
              <a:uFillTx/>
              <a:latin typeface="微软雅黑 Light" panose="020B0502040204020203" pitchFamily="34" charset="-122"/>
              <a:ea typeface="微软雅黑 Light" panose="020B0502040204020203" pitchFamily="34" charset="-122"/>
              <a:cs typeface="+mn-cs"/>
              <a:sym typeface="微软雅黑 Light" panose="020B0502040204020203" pitchFamily="34" charset="-122"/>
            </a:endParaRPr>
          </a:p>
        </p:txBody>
      </p:sp>
      <p:sp>
        <p:nvSpPr>
          <p:cNvPr id="41" name="圆角矩形 40"/>
          <p:cNvSpPr/>
          <p:nvPr/>
        </p:nvSpPr>
        <p:spPr>
          <a:xfrm>
            <a:off x="3875927" y="1972516"/>
            <a:ext cx="4856297" cy="60959"/>
          </a:xfrm>
          <a:prstGeom prst="roundRect">
            <a:avLst>
              <a:gd name="adj" fmla="val 50000"/>
            </a:avLst>
          </a:prstGeom>
          <a:gradFill>
            <a:gsLst>
              <a:gs pos="0">
                <a:schemeClr val="bg1">
                  <a:lumMod val="75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65" b="0" i="0" u="none" strike="noStrike" kern="1200" cap="none" spc="0" normalizeH="0" baseline="0" noProof="0">
              <a:ln>
                <a:noFill/>
              </a:ln>
              <a:solidFill>
                <a:srgbClr val="FFFFFF"/>
              </a:solidFill>
              <a:effectLst/>
              <a:uLnTx/>
              <a:uFillTx/>
              <a:latin typeface="微软雅黑 Light" panose="020B0502040204020203" pitchFamily="34" charset="-122"/>
              <a:ea typeface="微软雅黑 Light" panose="020B0502040204020203" pitchFamily="34" charset="-122"/>
              <a:cs typeface="+mn-cs"/>
              <a:sym typeface="微软雅黑 Light" panose="020B0502040204020203" pitchFamily="34" charset="-122"/>
            </a:endParaRPr>
          </a:p>
        </p:txBody>
      </p:sp>
      <p:grpSp>
        <p:nvGrpSpPr>
          <p:cNvPr id="23" name="组合 15"/>
          <p:cNvGrpSpPr/>
          <p:nvPr/>
        </p:nvGrpSpPr>
        <p:grpSpPr bwMode="auto">
          <a:xfrm>
            <a:off x="4338670" y="2291198"/>
            <a:ext cx="3411290" cy="886760"/>
            <a:chOff x="4247964" y="2084830"/>
            <a:chExt cx="2678631" cy="696533"/>
          </a:xfrm>
        </p:grpSpPr>
        <p:sp>
          <p:nvSpPr>
            <p:cNvPr id="24" name="TextBox 6"/>
            <p:cNvSpPr txBox="1"/>
            <p:nvPr/>
          </p:nvSpPr>
          <p:spPr>
            <a:xfrm>
              <a:off x="5022158" y="2084830"/>
              <a:ext cx="1904437" cy="410980"/>
            </a:xfrm>
            <a:prstGeom prst="rect">
              <a:avLst/>
            </a:prstGeom>
            <a:noFill/>
          </p:spPr>
          <p:txBody>
            <a:bodyPr wrap="square">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lang="zh-TW" altLang="en-US" sz="2800" b="1" dirty="0">
                  <a:solidFill>
                    <a:prstClr val="black">
                      <a:lumMod val="85000"/>
                      <a:lumOff val="15000"/>
                    </a:prstClr>
                  </a:solidFill>
                  <a:latin typeface="微軟正黑體" panose="020B0604030504040204" pitchFamily="34" charset="-120"/>
                  <a:ea typeface="微軟正黑體" panose="020B0604030504040204" pitchFamily="34" charset="-120"/>
                  <a:cs typeface="Arial" panose="020B0604020202020204" pitchFamily="34" charset="0"/>
                  <a:sym typeface="微软雅黑 Light" panose="020B0502040204020203" pitchFamily="34" charset="-122"/>
                </a:rPr>
                <a:t>基本資料</a:t>
              </a:r>
              <a:endParaRPr kumimoji="0" lang="zh-CN" altLang="en-US" sz="2800" b="1" i="0" u="none" strike="noStrike" kern="1200" cap="none" spc="0" normalizeH="0" baseline="0" noProof="0" dirty="0">
                <a:ln>
                  <a:noFill/>
                </a:ln>
                <a:solidFill>
                  <a:prstClr val="black">
                    <a:lumMod val="85000"/>
                    <a:lumOff val="15000"/>
                  </a:prstClr>
                </a:solidFill>
                <a:effectLst/>
                <a:uLnTx/>
                <a:uFillTx/>
                <a:latin typeface="微軟正黑體" panose="020B0604030504040204" pitchFamily="34" charset="-120"/>
                <a:ea typeface="微軟正黑體" panose="020B0604030504040204" pitchFamily="34" charset="-120"/>
                <a:sym typeface="微软雅黑 Light" panose="020B0502040204020203" pitchFamily="34" charset="-122"/>
              </a:endParaRPr>
            </a:p>
          </p:txBody>
        </p:sp>
        <p:sp>
          <p:nvSpPr>
            <p:cNvPr id="25" name="圆角矩形​​ 10"/>
            <p:cNvSpPr>
              <a:spLocks noChangeArrowheads="1"/>
            </p:cNvSpPr>
            <p:nvPr/>
          </p:nvSpPr>
          <p:spPr bwMode="auto">
            <a:xfrm>
              <a:off x="4247964" y="2133922"/>
              <a:ext cx="647740" cy="647441"/>
            </a:xfrm>
            <a:prstGeom prst="roundRect">
              <a:avLst>
                <a:gd name="adj" fmla="val 16667"/>
              </a:avLst>
            </a:prstGeom>
            <a:solidFill>
              <a:srgbClr val="16CBE4"/>
            </a:solidFill>
            <a:ln w="25400" algn="ctr">
              <a:solidFill>
                <a:srgbClr val="BFBFBF"/>
              </a:solidFill>
              <a:round/>
            </a:ln>
          </p:spPr>
          <p:txBody>
            <a:bodyPr anchor="ctr"/>
            <a:lstStyle/>
            <a:p>
              <a:pPr marL="0" marR="0" lvl="0" indent="0" algn="ctr" defTabSz="913765" rtl="0" eaLnBrk="1" fontAlgn="base" latinLnBrk="0" hangingPunct="1">
                <a:lnSpc>
                  <a:spcPct val="100000"/>
                </a:lnSpc>
                <a:spcBef>
                  <a:spcPct val="0"/>
                </a:spcBef>
                <a:spcAft>
                  <a:spcPct val="0"/>
                </a:spcAft>
                <a:buClrTx/>
                <a:buSzTx/>
                <a:buFontTx/>
                <a:buNone/>
                <a:tabLst/>
                <a:defRPr/>
              </a:pPr>
              <a:r>
                <a:rPr kumimoji="0" lang="en-US" altLang="zh-CN" sz="4265" b="0" i="0" u="none" strike="noStrike" kern="1200" cap="none" spc="0" normalizeH="0" baseline="0" noProof="0" dirty="0">
                  <a:ln>
                    <a:noFill/>
                  </a:ln>
                  <a:solidFill>
                    <a:srgbClr val="FFFFFF"/>
                  </a:solidFill>
                  <a:effectLst/>
                  <a:uLnTx/>
                  <a:uFillTx/>
                  <a:latin typeface="微软雅黑 Light" panose="020B0502040204020203" pitchFamily="34" charset="-122"/>
                  <a:ea typeface="微软雅黑 Light" panose="020B0502040204020203" pitchFamily="34" charset="-122"/>
                  <a:cs typeface="Arial" panose="020B0604020202020204" pitchFamily="34" charset="0"/>
                  <a:sym typeface="微软雅黑 Light" panose="020B0502040204020203" pitchFamily="34" charset="-122"/>
                </a:rPr>
                <a:t>1</a:t>
              </a:r>
              <a:endParaRPr kumimoji="0" lang="zh-CN" altLang="en-US" sz="4265" b="0" i="0" u="none" strike="noStrike" kern="1200" cap="none" spc="0" normalizeH="0" baseline="0" noProof="0" dirty="0">
                <a:ln>
                  <a:noFill/>
                </a:ln>
                <a:solidFill>
                  <a:srgbClr val="FFFFFF"/>
                </a:solidFill>
                <a:effectLst/>
                <a:uLnTx/>
                <a:uFillTx/>
                <a:latin typeface="微软雅黑 Light" panose="020B0502040204020203" pitchFamily="34" charset="-122"/>
                <a:ea typeface="微软雅黑 Light" panose="020B0502040204020203" pitchFamily="34" charset="-122"/>
                <a:cs typeface="Arial" panose="020B0604020202020204" pitchFamily="34" charset="0"/>
                <a:sym typeface="微软雅黑 Light" panose="020B0502040204020203" pitchFamily="34" charset="-122"/>
              </a:endParaRPr>
            </a:p>
          </p:txBody>
        </p:sp>
        <p:sp>
          <p:nvSpPr>
            <p:cNvPr id="26" name="TextBox 11"/>
            <p:cNvSpPr txBox="1"/>
            <p:nvPr/>
          </p:nvSpPr>
          <p:spPr>
            <a:xfrm>
              <a:off x="5013286" y="2501078"/>
              <a:ext cx="145055" cy="265928"/>
            </a:xfrm>
            <a:prstGeom prst="rect">
              <a:avLst/>
            </a:prstGeom>
            <a:noFill/>
          </p:spPr>
          <p:txBody>
            <a:bodyPr wrap="none">
              <a:spAutoFit/>
            </a:bodyPr>
            <a:lstStyle/>
            <a:p>
              <a:pPr marL="0" marR="0" lvl="0" indent="0" algn="l" defTabSz="913765" rtl="0" eaLnBrk="1" fontAlgn="auto" latinLnBrk="0" hangingPunct="1">
                <a:lnSpc>
                  <a:spcPct val="100000"/>
                </a:lnSpc>
                <a:spcBef>
                  <a:spcPts val="0"/>
                </a:spcBef>
                <a:spcAft>
                  <a:spcPts val="0"/>
                </a:spcAft>
                <a:buClrTx/>
                <a:buSzTx/>
                <a:buFontTx/>
                <a:buNone/>
                <a:tabLst/>
                <a:defRPr/>
              </a:pPr>
              <a:endParaRPr kumimoji="0" lang="zh-CN" altLang="en-US" sz="1600" b="0" i="0" u="none" strike="noStrike" kern="1200" cap="none" spc="0" normalizeH="0" baseline="0" noProof="0" dirty="0">
                <a:ln>
                  <a:noFill/>
                </a:ln>
                <a:solidFill>
                  <a:srgbClr val="000000">
                    <a:lumMod val="85000"/>
                    <a:lumOff val="15000"/>
                  </a:srgbClr>
                </a:solidFill>
                <a:effectLst/>
                <a:uLnTx/>
                <a:uFillTx/>
                <a:latin typeface="微软雅黑 Light" panose="020B0502040204020203" pitchFamily="34" charset="-122"/>
                <a:ea typeface="微软雅黑 Light" panose="020B0502040204020203" pitchFamily="34" charset="-122"/>
                <a:cs typeface="+mn-cs"/>
                <a:sym typeface="微软雅黑 Light" panose="020B0502040204020203" pitchFamily="34" charset="-122"/>
              </a:endParaRPr>
            </a:p>
          </p:txBody>
        </p:sp>
      </p:grpSp>
      <p:grpSp>
        <p:nvGrpSpPr>
          <p:cNvPr id="42" name="组合 16"/>
          <p:cNvGrpSpPr/>
          <p:nvPr/>
        </p:nvGrpSpPr>
        <p:grpSpPr bwMode="auto">
          <a:xfrm>
            <a:off x="4334508" y="3645356"/>
            <a:ext cx="3415450" cy="878375"/>
            <a:chOff x="4247964" y="2499957"/>
            <a:chExt cx="2681898" cy="689946"/>
          </a:xfrm>
        </p:grpSpPr>
        <p:sp>
          <p:nvSpPr>
            <p:cNvPr id="43" name="TextBox 17"/>
            <p:cNvSpPr txBox="1"/>
            <p:nvPr/>
          </p:nvSpPr>
          <p:spPr>
            <a:xfrm>
              <a:off x="5022159" y="2499957"/>
              <a:ext cx="1907703" cy="410980"/>
            </a:xfrm>
            <a:prstGeom prst="rect">
              <a:avLst/>
            </a:prstGeom>
            <a:noFill/>
          </p:spPr>
          <p:txBody>
            <a:bodyPr wrap="square">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lang="zh-TW" altLang="en-US" sz="2800" b="1" dirty="0">
                  <a:solidFill>
                    <a:prstClr val="black">
                      <a:lumMod val="85000"/>
                      <a:lumOff val="15000"/>
                    </a:prstClr>
                  </a:solidFill>
                  <a:latin typeface="微軟正黑體" panose="020B0604030504040204" pitchFamily="34" charset="-120"/>
                  <a:ea typeface="微軟正黑體" panose="020B0604030504040204" pitchFamily="34" charset="-120"/>
                  <a:cs typeface="Arial" panose="020B0604020202020204" pitchFamily="34" charset="0"/>
                  <a:sym typeface="微软雅黑 Light" panose="020B0502040204020203" pitchFamily="34" charset="-122"/>
                </a:rPr>
                <a:t>計畫內容</a:t>
              </a:r>
              <a:endParaRPr kumimoji="0" lang="zh-CN" altLang="en-US" sz="2800" b="1" i="0" u="none" strike="noStrike" kern="1200" cap="none" spc="0" normalizeH="0" baseline="0" noProof="0" dirty="0">
                <a:ln>
                  <a:noFill/>
                </a:ln>
                <a:solidFill>
                  <a:prstClr val="black">
                    <a:lumMod val="85000"/>
                    <a:lumOff val="15000"/>
                  </a:prstClr>
                </a:solidFill>
                <a:effectLst/>
                <a:uLnTx/>
                <a:uFillTx/>
                <a:latin typeface="微軟正黑體" panose="020B0604030504040204" pitchFamily="34" charset="-120"/>
                <a:ea typeface="微軟正黑體" panose="020B0604030504040204" pitchFamily="34" charset="-120"/>
                <a:sym typeface="微软雅黑 Light" panose="020B0502040204020203" pitchFamily="34" charset="-122"/>
              </a:endParaRPr>
            </a:p>
          </p:txBody>
        </p:sp>
        <p:sp>
          <p:nvSpPr>
            <p:cNvPr id="44" name="圆角矩形​​ 18"/>
            <p:cNvSpPr>
              <a:spLocks noChangeArrowheads="1"/>
            </p:cNvSpPr>
            <p:nvPr/>
          </p:nvSpPr>
          <p:spPr bwMode="auto">
            <a:xfrm>
              <a:off x="4247964" y="2542462"/>
              <a:ext cx="647740" cy="647441"/>
            </a:xfrm>
            <a:prstGeom prst="roundRect">
              <a:avLst>
                <a:gd name="adj" fmla="val 16667"/>
              </a:avLst>
            </a:prstGeom>
            <a:solidFill>
              <a:srgbClr val="1092A4"/>
            </a:solidFill>
            <a:ln w="25400" algn="ctr">
              <a:solidFill>
                <a:srgbClr val="BFBFBF"/>
              </a:solidFill>
              <a:round/>
            </a:ln>
          </p:spPr>
          <p:txBody>
            <a:bodyPr anchor="ctr"/>
            <a:lstStyle/>
            <a:p>
              <a:pPr marL="0" marR="0" lvl="0" indent="0" algn="ctr" defTabSz="913765" rtl="0" eaLnBrk="1" fontAlgn="base" latinLnBrk="0" hangingPunct="1">
                <a:lnSpc>
                  <a:spcPct val="100000"/>
                </a:lnSpc>
                <a:spcBef>
                  <a:spcPct val="0"/>
                </a:spcBef>
                <a:spcAft>
                  <a:spcPct val="0"/>
                </a:spcAft>
                <a:buClrTx/>
                <a:buSzTx/>
                <a:buFontTx/>
                <a:buNone/>
                <a:tabLst/>
                <a:defRPr/>
              </a:pPr>
              <a:r>
                <a:rPr kumimoji="0" lang="en-US" altLang="zh-CN" sz="4265" b="0" i="0" u="none" strike="noStrike" kern="1200" cap="none" spc="0" normalizeH="0" baseline="0" noProof="0" dirty="0">
                  <a:ln>
                    <a:noFill/>
                  </a:ln>
                  <a:solidFill>
                    <a:srgbClr val="FFFFFF"/>
                  </a:solidFill>
                  <a:effectLst/>
                  <a:uLnTx/>
                  <a:uFillTx/>
                  <a:latin typeface="微软雅黑 Light" panose="020B0502040204020203" pitchFamily="34" charset="-122"/>
                  <a:ea typeface="微软雅黑 Light" panose="020B0502040204020203" pitchFamily="34" charset="-122"/>
                  <a:cs typeface="Arial" panose="020B0604020202020204" pitchFamily="34" charset="0"/>
                  <a:sym typeface="微软雅黑 Light" panose="020B0502040204020203" pitchFamily="34" charset="-122"/>
                </a:rPr>
                <a:t>2</a:t>
              </a:r>
              <a:endParaRPr kumimoji="0" lang="zh-CN" altLang="en-US" sz="4265" b="0" i="0" u="none" strike="noStrike" kern="1200" cap="none" spc="0" normalizeH="0" baseline="0" noProof="0" dirty="0">
                <a:ln>
                  <a:noFill/>
                </a:ln>
                <a:solidFill>
                  <a:srgbClr val="FFFFFF"/>
                </a:solidFill>
                <a:effectLst/>
                <a:uLnTx/>
                <a:uFillTx/>
                <a:latin typeface="微软雅黑 Light" panose="020B0502040204020203" pitchFamily="34" charset="-122"/>
                <a:ea typeface="微软雅黑 Light" panose="020B0502040204020203" pitchFamily="34" charset="-122"/>
                <a:cs typeface="Arial" panose="020B0604020202020204" pitchFamily="34" charset="0"/>
                <a:sym typeface="微软雅黑 Light" panose="020B0502040204020203" pitchFamily="34" charset="-122"/>
              </a:endParaRPr>
            </a:p>
          </p:txBody>
        </p:sp>
        <p:sp>
          <p:nvSpPr>
            <p:cNvPr id="45" name="TextBox 19"/>
            <p:cNvSpPr txBox="1"/>
            <p:nvPr/>
          </p:nvSpPr>
          <p:spPr>
            <a:xfrm>
              <a:off x="5013286" y="2916208"/>
              <a:ext cx="145055" cy="265927"/>
            </a:xfrm>
            <a:prstGeom prst="rect">
              <a:avLst/>
            </a:prstGeom>
            <a:noFill/>
          </p:spPr>
          <p:txBody>
            <a:bodyPr wrap="none">
              <a:spAutoFit/>
            </a:bodyPr>
            <a:lstStyle/>
            <a:p>
              <a:pPr marL="0" marR="0" lvl="0" indent="0" algn="l" defTabSz="913765" rtl="0" eaLnBrk="1" fontAlgn="auto" latinLnBrk="0" hangingPunct="1">
                <a:lnSpc>
                  <a:spcPct val="100000"/>
                </a:lnSpc>
                <a:spcBef>
                  <a:spcPts val="0"/>
                </a:spcBef>
                <a:spcAft>
                  <a:spcPts val="0"/>
                </a:spcAft>
                <a:buClrTx/>
                <a:buSzTx/>
                <a:buFontTx/>
                <a:buNone/>
                <a:tabLst/>
                <a:defRPr/>
              </a:pPr>
              <a:endParaRPr kumimoji="0" lang="zh-CN" altLang="en-US" sz="1600" b="0" i="0" u="none" strike="noStrike" kern="1200" cap="none" spc="0" normalizeH="0" baseline="0" noProof="0" dirty="0">
                <a:ln>
                  <a:noFill/>
                </a:ln>
                <a:solidFill>
                  <a:srgbClr val="000000">
                    <a:lumMod val="85000"/>
                    <a:lumOff val="15000"/>
                  </a:srgbClr>
                </a:solidFill>
                <a:effectLst/>
                <a:uLnTx/>
                <a:uFillTx/>
                <a:latin typeface="微软雅黑 Light" panose="020B0502040204020203" pitchFamily="34" charset="-122"/>
                <a:ea typeface="微软雅黑 Light" panose="020B0502040204020203" pitchFamily="34" charset="-122"/>
                <a:cs typeface="+mn-cs"/>
                <a:sym typeface="微软雅黑 Light" panose="020B0502040204020203" pitchFamily="34" charset="-122"/>
              </a:endParaRPr>
            </a:p>
          </p:txBody>
        </p:sp>
      </p:grpSp>
      <p:sp>
        <p:nvSpPr>
          <p:cNvPr id="29" name="文字方塊 28">
            <a:extLst>
              <a:ext uri="{FF2B5EF4-FFF2-40B4-BE49-F238E27FC236}">
                <a16:creationId xmlns:a16="http://schemas.microsoft.com/office/drawing/2014/main" id="{4B683B72-B4FA-4169-A370-46285ED23B14}"/>
              </a:ext>
            </a:extLst>
          </p:cNvPr>
          <p:cNvSpPr txBox="1"/>
          <p:nvPr/>
        </p:nvSpPr>
        <p:spPr>
          <a:xfrm>
            <a:off x="5400051" y="2775109"/>
            <a:ext cx="2429499" cy="523220"/>
          </a:xfrm>
          <a:prstGeom prst="rect">
            <a:avLst/>
          </a:prstGeom>
          <a:noFill/>
        </p:spPr>
        <p:txBody>
          <a:bodyPr wrap="square">
            <a:spAutoFit/>
          </a:bodyPr>
          <a:lstStyle/>
          <a:p>
            <a:pPr marL="252000" indent="-252000">
              <a:buFont typeface="+mj-lt"/>
              <a:buAutoNum type="arabicParenR"/>
            </a:pPr>
            <a:r>
              <a:rPr lang="zh-TW" altLang="en-US" sz="1400" dirty="0">
                <a:latin typeface="微軟正黑體" panose="020B0604030504040204" pitchFamily="34" charset="-120"/>
                <a:ea typeface="微軟正黑體" panose="020B0604030504040204" pitchFamily="34" charset="-120"/>
              </a:rPr>
              <a:t>提案單位基本資料</a:t>
            </a:r>
            <a:endParaRPr lang="en-US" altLang="zh-TW" sz="1400" dirty="0">
              <a:latin typeface="微軟正黑體" panose="020B0604030504040204" pitchFamily="34" charset="-120"/>
              <a:ea typeface="微軟正黑體" panose="020B0604030504040204" pitchFamily="34" charset="-120"/>
            </a:endParaRPr>
          </a:p>
          <a:p>
            <a:pPr marL="252000" indent="-252000">
              <a:buFont typeface="+mj-lt"/>
              <a:buAutoNum type="arabicParenR"/>
            </a:pPr>
            <a:r>
              <a:rPr lang="zh-TW" altLang="en-US" sz="1400" dirty="0">
                <a:latin typeface="微軟正黑體" panose="020B0604030504040204" pitchFamily="34" charset="-120"/>
                <a:ea typeface="微軟正黑體" panose="020B0604030504040204" pitchFamily="34" charset="-120"/>
              </a:rPr>
              <a:t>計畫內容摘要</a:t>
            </a:r>
          </a:p>
        </p:txBody>
      </p:sp>
      <p:sp>
        <p:nvSpPr>
          <p:cNvPr id="31" name="文字方塊 30">
            <a:extLst>
              <a:ext uri="{FF2B5EF4-FFF2-40B4-BE49-F238E27FC236}">
                <a16:creationId xmlns:a16="http://schemas.microsoft.com/office/drawing/2014/main" id="{65AA22E5-1952-49F0-B063-104683AA0D5B}"/>
              </a:ext>
            </a:extLst>
          </p:cNvPr>
          <p:cNvSpPr txBox="1"/>
          <p:nvPr/>
        </p:nvSpPr>
        <p:spPr>
          <a:xfrm>
            <a:off x="5401528" y="4158955"/>
            <a:ext cx="2429499" cy="738664"/>
          </a:xfrm>
          <a:prstGeom prst="rect">
            <a:avLst/>
          </a:prstGeom>
          <a:noFill/>
        </p:spPr>
        <p:txBody>
          <a:bodyPr wrap="square">
            <a:spAutoFit/>
          </a:bodyPr>
          <a:lstStyle/>
          <a:p>
            <a:pPr marL="252000" indent="-252000">
              <a:buFont typeface="+mj-lt"/>
              <a:buAutoNum type="arabicParenR"/>
            </a:pPr>
            <a:r>
              <a:rPr lang="zh-TW" altLang="en-US" sz="1400" dirty="0">
                <a:latin typeface="微軟正黑體" panose="020B0604030504040204" pitchFamily="34" charset="-120"/>
                <a:ea typeface="微軟正黑體" panose="020B0604030504040204" pitchFamily="34" charset="-120"/>
              </a:rPr>
              <a:t>計畫目標</a:t>
            </a:r>
            <a:endParaRPr lang="en-US" altLang="zh-TW" sz="1400" dirty="0">
              <a:latin typeface="微軟正黑體" panose="020B0604030504040204" pitchFamily="34" charset="-120"/>
              <a:ea typeface="微軟正黑體" panose="020B0604030504040204" pitchFamily="34" charset="-120"/>
            </a:endParaRPr>
          </a:p>
          <a:p>
            <a:pPr marL="252000" indent="-252000">
              <a:buFont typeface="+mj-lt"/>
              <a:buAutoNum type="arabicParenR"/>
            </a:pPr>
            <a:r>
              <a:rPr lang="zh-TW" altLang="en-US" sz="1400" dirty="0">
                <a:latin typeface="微軟正黑體" panose="020B0604030504040204" pitchFamily="34" charset="-120"/>
                <a:ea typeface="微軟正黑體" panose="020B0604030504040204" pitchFamily="34" charset="-120"/>
              </a:rPr>
              <a:t>計畫推動策略與方法</a:t>
            </a:r>
            <a:endParaRPr lang="en-US" altLang="zh-TW" sz="1400" dirty="0">
              <a:latin typeface="微軟正黑體" panose="020B0604030504040204" pitchFamily="34" charset="-120"/>
              <a:ea typeface="微軟正黑體" panose="020B0604030504040204" pitchFamily="34" charset="-120"/>
            </a:endParaRPr>
          </a:p>
          <a:p>
            <a:pPr marL="252000" indent="-252000">
              <a:buFont typeface="+mj-lt"/>
              <a:buAutoNum type="arabicParenR"/>
            </a:pPr>
            <a:r>
              <a:rPr lang="zh-TW" altLang="en-US" sz="1400" dirty="0">
                <a:latin typeface="微軟正黑體" panose="020B0604030504040204" pitchFamily="34" charset="-120"/>
                <a:ea typeface="微軟正黑體" panose="020B0604030504040204" pitchFamily="34" charset="-120"/>
              </a:rPr>
              <a:t>計畫預期成果</a:t>
            </a:r>
            <a:endParaRPr lang="en-US" altLang="zh-TW" sz="1400" dirty="0">
              <a:latin typeface="微軟正黑體" panose="020B0604030504040204" pitchFamily="34" charset="-120"/>
              <a:ea typeface="微軟正黑體" panose="020B0604030504040204" pitchFamily="34" charset="-120"/>
            </a:endParaRPr>
          </a:p>
        </p:txBody>
      </p:sp>
      <p:grpSp>
        <p:nvGrpSpPr>
          <p:cNvPr id="22" name="组合 15">
            <a:extLst>
              <a:ext uri="{FF2B5EF4-FFF2-40B4-BE49-F238E27FC236}">
                <a16:creationId xmlns:a16="http://schemas.microsoft.com/office/drawing/2014/main" id="{88C691CB-DE37-459E-A907-FF392C75D152}"/>
              </a:ext>
            </a:extLst>
          </p:cNvPr>
          <p:cNvGrpSpPr/>
          <p:nvPr/>
        </p:nvGrpSpPr>
        <p:grpSpPr bwMode="auto">
          <a:xfrm>
            <a:off x="4334510" y="5279739"/>
            <a:ext cx="3495040" cy="833786"/>
            <a:chOff x="4247964" y="2126440"/>
            <a:chExt cx="2744393" cy="654923"/>
          </a:xfrm>
        </p:grpSpPr>
        <p:sp>
          <p:nvSpPr>
            <p:cNvPr id="30" name="TextBox 6">
              <a:extLst>
                <a:ext uri="{FF2B5EF4-FFF2-40B4-BE49-F238E27FC236}">
                  <a16:creationId xmlns:a16="http://schemas.microsoft.com/office/drawing/2014/main" id="{AFF7F4B1-AC94-4522-8EEB-545BA8C1E9DB}"/>
                </a:ext>
              </a:extLst>
            </p:cNvPr>
            <p:cNvSpPr txBox="1"/>
            <p:nvPr/>
          </p:nvSpPr>
          <p:spPr>
            <a:xfrm>
              <a:off x="5021384" y="2126440"/>
              <a:ext cx="1970973" cy="410980"/>
            </a:xfrm>
            <a:prstGeom prst="rect">
              <a:avLst/>
            </a:prstGeom>
            <a:noFill/>
          </p:spPr>
          <p:txBody>
            <a:bodyPr wrap="square">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lang="zh-TW" altLang="en-US" sz="2800" b="1" dirty="0">
                  <a:solidFill>
                    <a:prstClr val="black">
                      <a:lumMod val="85000"/>
                      <a:lumOff val="15000"/>
                    </a:prstClr>
                  </a:solidFill>
                  <a:latin typeface="微軟正黑體" panose="020B0604030504040204" pitchFamily="34" charset="-120"/>
                  <a:ea typeface="微軟正黑體" panose="020B0604030504040204" pitchFamily="34" charset="-120"/>
                  <a:cs typeface="Arial" panose="020B0604020202020204" pitchFamily="34" charset="0"/>
                  <a:sym typeface="微软雅黑 Light" panose="020B0502040204020203" pitchFamily="34" charset="-122"/>
                </a:rPr>
                <a:t>系統演示</a:t>
              </a:r>
              <a:endParaRPr kumimoji="0" lang="zh-CN" altLang="en-US" sz="2800" b="1" i="0" u="none" strike="noStrike" kern="1200" cap="none" spc="0" normalizeH="0" baseline="0" noProof="0" dirty="0">
                <a:ln>
                  <a:noFill/>
                </a:ln>
                <a:solidFill>
                  <a:prstClr val="black">
                    <a:lumMod val="85000"/>
                    <a:lumOff val="15000"/>
                  </a:prstClr>
                </a:solidFill>
                <a:effectLst/>
                <a:uLnTx/>
                <a:uFillTx/>
                <a:latin typeface="微軟正黑體" panose="020B0604030504040204" pitchFamily="34" charset="-120"/>
                <a:ea typeface="微軟正黑體" panose="020B0604030504040204" pitchFamily="34" charset="-120"/>
                <a:sym typeface="微软雅黑 Light" panose="020B0502040204020203" pitchFamily="34" charset="-122"/>
              </a:endParaRPr>
            </a:p>
          </p:txBody>
        </p:sp>
        <p:sp>
          <p:nvSpPr>
            <p:cNvPr id="32" name="圆角矩形​​ 10">
              <a:extLst>
                <a:ext uri="{FF2B5EF4-FFF2-40B4-BE49-F238E27FC236}">
                  <a16:creationId xmlns:a16="http://schemas.microsoft.com/office/drawing/2014/main" id="{FA4FB4D3-99ED-4AC2-91CE-3985AF049A4C}"/>
                </a:ext>
              </a:extLst>
            </p:cNvPr>
            <p:cNvSpPr>
              <a:spLocks noChangeArrowheads="1"/>
            </p:cNvSpPr>
            <p:nvPr/>
          </p:nvSpPr>
          <p:spPr bwMode="auto">
            <a:xfrm>
              <a:off x="4247964" y="2133922"/>
              <a:ext cx="647740" cy="647441"/>
            </a:xfrm>
            <a:prstGeom prst="roundRect">
              <a:avLst>
                <a:gd name="adj" fmla="val 16667"/>
              </a:avLst>
            </a:prstGeom>
            <a:solidFill>
              <a:srgbClr val="0A5B66"/>
            </a:solidFill>
            <a:ln w="25400" algn="ctr">
              <a:solidFill>
                <a:srgbClr val="BFBFBF"/>
              </a:solidFill>
              <a:round/>
            </a:ln>
          </p:spPr>
          <p:txBody>
            <a:bodyPr anchor="ctr"/>
            <a:lstStyle/>
            <a:p>
              <a:pPr marL="0" marR="0" lvl="0" indent="0" algn="ctr" defTabSz="913765" rtl="0" eaLnBrk="1" fontAlgn="base" latinLnBrk="0" hangingPunct="1">
                <a:lnSpc>
                  <a:spcPct val="100000"/>
                </a:lnSpc>
                <a:spcBef>
                  <a:spcPct val="0"/>
                </a:spcBef>
                <a:spcAft>
                  <a:spcPct val="0"/>
                </a:spcAft>
                <a:buClrTx/>
                <a:buSzTx/>
                <a:buFontTx/>
                <a:buNone/>
                <a:tabLst/>
                <a:defRPr/>
              </a:pPr>
              <a:r>
                <a:rPr lang="en-US" altLang="zh-CN" sz="4265" dirty="0">
                  <a:solidFill>
                    <a:srgbClr val="FFFFFF"/>
                  </a:solidFill>
                  <a:latin typeface="微软雅黑 Light" panose="020B0502040204020203" pitchFamily="34" charset="-122"/>
                  <a:ea typeface="微软雅黑 Light" panose="020B0502040204020203" pitchFamily="34" charset="-122"/>
                  <a:cs typeface="Arial" panose="020B0604020202020204" pitchFamily="34" charset="0"/>
                  <a:sym typeface="微软雅黑 Light" panose="020B0502040204020203" pitchFamily="34" charset="-122"/>
                </a:rPr>
                <a:t>3</a:t>
              </a:r>
              <a:endParaRPr kumimoji="0" lang="zh-CN" altLang="en-US" sz="4265" b="0" i="0" u="none" strike="noStrike" kern="1200" cap="none" spc="0" normalizeH="0" baseline="0" noProof="0" dirty="0">
                <a:ln>
                  <a:noFill/>
                </a:ln>
                <a:solidFill>
                  <a:srgbClr val="FFFFFF"/>
                </a:solidFill>
                <a:effectLst/>
                <a:uLnTx/>
                <a:uFillTx/>
                <a:latin typeface="微软雅黑 Light" panose="020B0502040204020203" pitchFamily="34" charset="-122"/>
                <a:ea typeface="微软雅黑 Light" panose="020B0502040204020203" pitchFamily="34" charset="-122"/>
                <a:cs typeface="Arial" panose="020B0604020202020204" pitchFamily="34" charset="0"/>
                <a:sym typeface="微软雅黑 Light" panose="020B0502040204020203" pitchFamily="34" charset="-122"/>
              </a:endParaRPr>
            </a:p>
          </p:txBody>
        </p:sp>
        <p:sp>
          <p:nvSpPr>
            <p:cNvPr id="33" name="TextBox 11">
              <a:extLst>
                <a:ext uri="{FF2B5EF4-FFF2-40B4-BE49-F238E27FC236}">
                  <a16:creationId xmlns:a16="http://schemas.microsoft.com/office/drawing/2014/main" id="{FA7801C0-12E4-4B18-B183-7571F8F3E929}"/>
                </a:ext>
              </a:extLst>
            </p:cNvPr>
            <p:cNvSpPr txBox="1"/>
            <p:nvPr/>
          </p:nvSpPr>
          <p:spPr>
            <a:xfrm>
              <a:off x="5013286" y="2501078"/>
              <a:ext cx="145055" cy="265928"/>
            </a:xfrm>
            <a:prstGeom prst="rect">
              <a:avLst/>
            </a:prstGeom>
            <a:noFill/>
          </p:spPr>
          <p:txBody>
            <a:bodyPr wrap="none">
              <a:spAutoFit/>
            </a:bodyPr>
            <a:lstStyle/>
            <a:p>
              <a:pPr marL="0" marR="0" lvl="0" indent="0" algn="l" defTabSz="913765" rtl="0" eaLnBrk="1" fontAlgn="auto" latinLnBrk="0" hangingPunct="1">
                <a:lnSpc>
                  <a:spcPct val="100000"/>
                </a:lnSpc>
                <a:spcBef>
                  <a:spcPts val="0"/>
                </a:spcBef>
                <a:spcAft>
                  <a:spcPts val="0"/>
                </a:spcAft>
                <a:buClrTx/>
                <a:buSzTx/>
                <a:buFontTx/>
                <a:buNone/>
                <a:tabLst/>
                <a:defRPr/>
              </a:pPr>
              <a:endParaRPr kumimoji="0" lang="zh-CN" altLang="en-US" sz="1600" b="0" i="0" u="none" strike="noStrike" kern="1200" cap="none" spc="0" normalizeH="0" baseline="0" noProof="0" dirty="0">
                <a:ln>
                  <a:noFill/>
                </a:ln>
                <a:solidFill>
                  <a:srgbClr val="000000">
                    <a:lumMod val="85000"/>
                    <a:lumOff val="15000"/>
                  </a:srgbClr>
                </a:solidFill>
                <a:effectLst/>
                <a:uLnTx/>
                <a:uFillTx/>
                <a:latin typeface="微软雅黑 Light" panose="020B0502040204020203" pitchFamily="34" charset="-122"/>
                <a:ea typeface="微软雅黑 Light" panose="020B0502040204020203" pitchFamily="34" charset="-122"/>
                <a:cs typeface="+mn-cs"/>
                <a:sym typeface="微软雅黑 Light" panose="020B0502040204020203" pitchFamily="34" charset="-122"/>
              </a:endParaRPr>
            </a:p>
          </p:txBody>
        </p:sp>
      </p:grpSp>
      <p:sp>
        <p:nvSpPr>
          <p:cNvPr id="34" name="文字方塊 33">
            <a:extLst>
              <a:ext uri="{FF2B5EF4-FFF2-40B4-BE49-F238E27FC236}">
                <a16:creationId xmlns:a16="http://schemas.microsoft.com/office/drawing/2014/main" id="{58459833-E9E1-4D0C-B57C-F158F914088B}"/>
              </a:ext>
            </a:extLst>
          </p:cNvPr>
          <p:cNvSpPr txBox="1"/>
          <p:nvPr/>
        </p:nvSpPr>
        <p:spPr>
          <a:xfrm>
            <a:off x="7860063" y="4158955"/>
            <a:ext cx="2954161" cy="738664"/>
          </a:xfrm>
          <a:prstGeom prst="rect">
            <a:avLst/>
          </a:prstGeom>
          <a:noFill/>
        </p:spPr>
        <p:txBody>
          <a:bodyPr wrap="square">
            <a:spAutoFit/>
          </a:bodyPr>
          <a:lstStyle/>
          <a:p>
            <a:pPr marL="252000" indent="-252000">
              <a:buFont typeface="+mj-lt"/>
              <a:buAutoNum type="arabicParenR" startAt="4"/>
            </a:pPr>
            <a:r>
              <a:rPr lang="zh-TW" altLang="en-US" sz="1400" dirty="0">
                <a:latin typeface="微軟正黑體" panose="020B0604030504040204" pitchFamily="34" charset="-120"/>
                <a:ea typeface="微軟正黑體" panose="020B0604030504040204" pitchFamily="34" charset="-120"/>
              </a:rPr>
              <a:t>計畫預定進度與查核點</a:t>
            </a:r>
            <a:endParaRPr lang="en-US" altLang="zh-TW" sz="1400" dirty="0">
              <a:latin typeface="微軟正黑體" panose="020B0604030504040204" pitchFamily="34" charset="-120"/>
              <a:ea typeface="微軟正黑體" panose="020B0604030504040204" pitchFamily="34" charset="-120"/>
            </a:endParaRPr>
          </a:p>
          <a:p>
            <a:pPr marL="252000" indent="-252000">
              <a:buFont typeface="+mj-lt"/>
              <a:buAutoNum type="arabicParenR" startAt="4"/>
            </a:pPr>
            <a:r>
              <a:rPr lang="zh-TW" altLang="en-US" sz="1400" dirty="0">
                <a:latin typeface="微軟正黑體" panose="020B0604030504040204" pitchFamily="34" charset="-120"/>
                <a:ea typeface="微軟正黑體" panose="020B0604030504040204" pitchFamily="34" charset="-120"/>
              </a:rPr>
              <a:t>資源需求</a:t>
            </a:r>
            <a:endParaRPr lang="en-US" altLang="zh-TW" sz="1400" dirty="0">
              <a:latin typeface="微軟正黑體" panose="020B0604030504040204" pitchFamily="34" charset="-120"/>
              <a:ea typeface="微軟正黑體" panose="020B0604030504040204" pitchFamily="34" charset="-120"/>
            </a:endParaRPr>
          </a:p>
          <a:p>
            <a:pPr marL="252000" indent="-252000">
              <a:buFont typeface="+mj-lt"/>
              <a:buAutoNum type="arabicParenR" startAt="4"/>
            </a:pPr>
            <a:r>
              <a:rPr lang="zh-TW" altLang="en-US" sz="1400" dirty="0">
                <a:latin typeface="微軟正黑體" panose="020B0604030504040204" pitchFamily="34" charset="-120"/>
                <a:ea typeface="微軟正黑體" panose="020B0604030504040204" pitchFamily="34" charset="-120"/>
              </a:rPr>
              <a:t>計畫可行性分析</a:t>
            </a:r>
            <a:endParaRPr lang="en-US" altLang="zh-TW" sz="1400" dirty="0">
              <a:latin typeface="微軟正黑體" panose="020B0604030504040204" pitchFamily="34" charset="-120"/>
              <a:ea typeface="微軟正黑體" panose="020B0604030504040204" pitchFamily="34" charset="-120"/>
            </a:endParaRPr>
          </a:p>
        </p:txBody>
      </p:sp>
      <p:sp>
        <p:nvSpPr>
          <p:cNvPr id="35" name="文本框 19">
            <a:extLst>
              <a:ext uri="{FF2B5EF4-FFF2-40B4-BE49-F238E27FC236}">
                <a16:creationId xmlns:a16="http://schemas.microsoft.com/office/drawing/2014/main" id="{7884456C-75A1-4FA0-9541-ACAFD8345FA1}"/>
              </a:ext>
            </a:extLst>
          </p:cNvPr>
          <p:cNvSpPr txBox="1"/>
          <p:nvPr/>
        </p:nvSpPr>
        <p:spPr bwMode="auto">
          <a:xfrm>
            <a:off x="5400051" y="5759538"/>
            <a:ext cx="2429499" cy="738664"/>
          </a:xfrm>
          <a:prstGeom prst="rect">
            <a:avLst/>
          </a:prstGeom>
          <a:noFill/>
        </p:spPr>
        <p:txBody>
          <a:bodyPr wrap="square" lIns="91440" tIns="45720" rIns="91440" bIns="45720">
            <a:spAutoFit/>
          </a:bodyPr>
          <a:lstStyle/>
          <a:p>
            <a:pPr marL="252000" indent="-252000">
              <a:buFont typeface="+mj-lt"/>
              <a:buAutoNum type="arabicParenR"/>
            </a:pPr>
            <a:r>
              <a:rPr lang="zh-TW" altLang="en-US" sz="1400" dirty="0">
                <a:latin typeface="微軟正黑體" panose="020B0604030504040204" pitchFamily="34" charset="-120"/>
                <a:ea typeface="微軟正黑體" panose="020B0604030504040204" pitchFamily="34" charset="-120"/>
              </a:rPr>
              <a:t>雲端服務特性展示</a:t>
            </a:r>
            <a:endParaRPr lang="en-US" altLang="zh-TW" sz="1400" dirty="0">
              <a:latin typeface="微軟正黑體" panose="020B0604030504040204" pitchFamily="34" charset="-120"/>
              <a:ea typeface="微軟正黑體" panose="020B0604030504040204" pitchFamily="34" charset="-120"/>
            </a:endParaRPr>
          </a:p>
          <a:p>
            <a:pPr marL="252000" indent="-252000">
              <a:buFont typeface="+mj-lt"/>
              <a:buAutoNum type="arabicParenR"/>
            </a:pPr>
            <a:r>
              <a:rPr lang="zh-TW" altLang="en-US" sz="1400" dirty="0">
                <a:latin typeface="微軟正黑體" panose="020B0604030504040204" pitchFamily="34" charset="-120"/>
                <a:ea typeface="微軟正黑體" panose="020B0604030504040204" pitchFamily="34" charset="-120"/>
              </a:rPr>
              <a:t>系統操作介面展示</a:t>
            </a:r>
            <a:endParaRPr lang="en-US" altLang="zh-TW" sz="1400" dirty="0">
              <a:latin typeface="微軟正黑體" panose="020B0604030504040204" pitchFamily="34" charset="-120"/>
              <a:ea typeface="微軟正黑體" panose="020B0604030504040204" pitchFamily="34" charset="-120"/>
            </a:endParaRPr>
          </a:p>
          <a:p>
            <a:pPr marL="252000" indent="-252000">
              <a:buFont typeface="+mj-lt"/>
              <a:buAutoNum type="arabicParenR"/>
            </a:pPr>
            <a:r>
              <a:rPr lang="zh-TW" altLang="en-US" sz="1400" dirty="0">
                <a:latin typeface="微軟正黑體" panose="020B0604030504040204" pitchFamily="34" charset="-120"/>
                <a:ea typeface="微軟正黑體" panose="020B0604030504040204" pitchFamily="34" charset="-120"/>
              </a:rPr>
              <a:t>常態流量趨勢圖呈現</a:t>
            </a:r>
            <a:endParaRPr lang="en-US" altLang="zh-TW" sz="1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988719694"/>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iterate type="lt">
                                    <p:tmPct val="10000"/>
                                  </p:iterate>
                                  <p:childTnLst>
                                    <p:set>
                                      <p:cBhvr>
                                        <p:cTn id="6" dur="1" fill="hold">
                                          <p:stCondLst>
                                            <p:cond delay="0"/>
                                          </p:stCondLst>
                                        </p:cTn>
                                        <p:tgtEl>
                                          <p:spTgt spid="27"/>
                                        </p:tgtEl>
                                        <p:attrNameLst>
                                          <p:attrName>style.visibility</p:attrName>
                                        </p:attrNameLst>
                                      </p:cBhvr>
                                      <p:to>
                                        <p:strVal val="visible"/>
                                      </p:to>
                                    </p:set>
                                    <p:anim calcmode="lin" valueType="num">
                                      <p:cBhvr>
                                        <p:cTn id="7" dur="500" fill="hold"/>
                                        <p:tgtEl>
                                          <p:spTgt spid="27"/>
                                        </p:tgtEl>
                                        <p:attrNameLst>
                                          <p:attrName>ppt_w</p:attrName>
                                        </p:attrNameLst>
                                      </p:cBhvr>
                                      <p:tavLst>
                                        <p:tav tm="0">
                                          <p:val>
                                            <p:fltVal val="0"/>
                                          </p:val>
                                        </p:tav>
                                        <p:tav tm="100000">
                                          <p:val>
                                            <p:strVal val="#ppt_w"/>
                                          </p:val>
                                        </p:tav>
                                      </p:tavLst>
                                    </p:anim>
                                    <p:anim calcmode="lin" valueType="num">
                                      <p:cBhvr>
                                        <p:cTn id="8" dur="500" fill="hold"/>
                                        <p:tgtEl>
                                          <p:spTgt spid="27"/>
                                        </p:tgtEl>
                                        <p:attrNameLst>
                                          <p:attrName>ppt_h</p:attrName>
                                        </p:attrNameLst>
                                      </p:cBhvr>
                                      <p:tavLst>
                                        <p:tav tm="0">
                                          <p:val>
                                            <p:fltVal val="0"/>
                                          </p:val>
                                        </p:tav>
                                        <p:tav tm="100000">
                                          <p:val>
                                            <p:strVal val="#ppt_h"/>
                                          </p:val>
                                        </p:tav>
                                      </p:tavLst>
                                    </p:anim>
                                    <p:animEffect transition="in" filter="fade">
                                      <p:cBhvr>
                                        <p:cTn id="9" dur="500"/>
                                        <p:tgtEl>
                                          <p:spTgt spid="27"/>
                                        </p:tgtEl>
                                      </p:cBhvr>
                                    </p:animEffect>
                                  </p:childTnLst>
                                </p:cTn>
                              </p:par>
                              <p:par>
                                <p:cTn id="10" presetID="53" presetClass="entr" presetSubtype="16" fill="hold" grpId="0" nodeType="withEffect">
                                  <p:stCondLst>
                                    <p:cond delay="0"/>
                                  </p:stCondLst>
                                  <p:iterate type="lt">
                                    <p:tmPct val="10000"/>
                                  </p:iterate>
                                  <p:childTnLst>
                                    <p:set>
                                      <p:cBhvr>
                                        <p:cTn id="11" dur="1" fill="hold">
                                          <p:stCondLst>
                                            <p:cond delay="0"/>
                                          </p:stCondLst>
                                        </p:cTn>
                                        <p:tgtEl>
                                          <p:spTgt spid="15"/>
                                        </p:tgtEl>
                                        <p:attrNameLst>
                                          <p:attrName>style.visibility</p:attrName>
                                        </p:attrNameLst>
                                      </p:cBhvr>
                                      <p:to>
                                        <p:strVal val="visible"/>
                                      </p:to>
                                    </p:set>
                                    <p:anim calcmode="lin" valueType="num">
                                      <p:cBhvr>
                                        <p:cTn id="12" dur="500" fill="hold"/>
                                        <p:tgtEl>
                                          <p:spTgt spid="15"/>
                                        </p:tgtEl>
                                        <p:attrNameLst>
                                          <p:attrName>ppt_w</p:attrName>
                                        </p:attrNameLst>
                                      </p:cBhvr>
                                      <p:tavLst>
                                        <p:tav tm="0">
                                          <p:val>
                                            <p:fltVal val="0"/>
                                          </p:val>
                                        </p:tav>
                                        <p:tav tm="100000">
                                          <p:val>
                                            <p:strVal val="#ppt_w"/>
                                          </p:val>
                                        </p:tav>
                                      </p:tavLst>
                                    </p:anim>
                                    <p:anim calcmode="lin" valueType="num">
                                      <p:cBhvr>
                                        <p:cTn id="13" dur="500" fill="hold"/>
                                        <p:tgtEl>
                                          <p:spTgt spid="15"/>
                                        </p:tgtEl>
                                        <p:attrNameLst>
                                          <p:attrName>ppt_h</p:attrName>
                                        </p:attrNameLst>
                                      </p:cBhvr>
                                      <p:tavLst>
                                        <p:tav tm="0">
                                          <p:val>
                                            <p:fltVal val="0"/>
                                          </p:val>
                                        </p:tav>
                                        <p:tav tm="100000">
                                          <p:val>
                                            <p:strVal val="#ppt_h"/>
                                          </p:val>
                                        </p:tav>
                                      </p:tavLst>
                                    </p:anim>
                                    <p:animEffect transition="in" filter="fade">
                                      <p:cBhvr>
                                        <p:cTn id="14" dur="500"/>
                                        <p:tgtEl>
                                          <p:spTgt spid="15"/>
                                        </p:tgtEl>
                                      </p:cBhvr>
                                    </p:animEffect>
                                  </p:childTnLst>
                                </p:cTn>
                              </p:par>
                              <p:par>
                                <p:cTn id="15" presetID="22" presetClass="entr" presetSubtype="8" fill="hold" grpId="0" nodeType="withEffect">
                                  <p:stCondLst>
                                    <p:cond delay="0"/>
                                  </p:stCondLst>
                                  <p:childTnLst>
                                    <p:set>
                                      <p:cBhvr>
                                        <p:cTn id="16" dur="1" fill="hold">
                                          <p:stCondLst>
                                            <p:cond delay="0"/>
                                          </p:stCondLst>
                                        </p:cTn>
                                        <p:tgtEl>
                                          <p:spTgt spid="41"/>
                                        </p:tgtEl>
                                        <p:attrNameLst>
                                          <p:attrName>style.visibility</p:attrName>
                                        </p:attrNameLst>
                                      </p:cBhvr>
                                      <p:to>
                                        <p:strVal val="visible"/>
                                      </p:to>
                                    </p:set>
                                    <p:animEffect transition="in" filter="wipe(left)">
                                      <p:cBhvr>
                                        <p:cTn id="17"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7" grpId="0"/>
      <p:bldP spid="41" grpId="0" bldLvl="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內容版面配置區 2">
            <a:extLst>
              <a:ext uri="{FF2B5EF4-FFF2-40B4-BE49-F238E27FC236}">
                <a16:creationId xmlns:a16="http://schemas.microsoft.com/office/drawing/2014/main" id="{2D4C3F2A-5940-4B36-B638-5BD853EB188D}"/>
              </a:ext>
            </a:extLst>
          </p:cNvPr>
          <p:cNvSpPr txBox="1">
            <a:spLocks/>
          </p:cNvSpPr>
          <p:nvPr/>
        </p:nvSpPr>
        <p:spPr>
          <a:xfrm>
            <a:off x="423862" y="342900"/>
            <a:ext cx="11344275" cy="5972174"/>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742950" lvl="1" indent="-285750">
              <a:lnSpc>
                <a:spcPct val="150000"/>
              </a:lnSpc>
              <a:buFont typeface="Wingdings" panose="05000000000000000000" pitchFamily="2" charset="2"/>
              <a:buChar char="n"/>
            </a:pPr>
            <a:r>
              <a:rPr lang="zh-TW" altLang="en-US" sz="1800" dirty="0">
                <a:solidFill>
                  <a:schemeClr val="tx1"/>
                </a:solidFill>
                <a:latin typeface="新細明體" panose="02020500000000000000" pitchFamily="18" charset="-120"/>
                <a:ea typeface="新細明體" panose="02020500000000000000" pitchFamily="18" charset="-120"/>
              </a:rPr>
              <a:t>人力需求：</a:t>
            </a:r>
            <a:endParaRPr lang="en-US" altLang="zh-TW" sz="1800" dirty="0">
              <a:solidFill>
                <a:schemeClr val="tx1"/>
              </a:solidFill>
              <a:latin typeface="新細明體" panose="02020500000000000000" pitchFamily="18" charset="-120"/>
              <a:ea typeface="新細明體" panose="02020500000000000000" pitchFamily="18" charset="-120"/>
            </a:endParaRPr>
          </a:p>
          <a:p>
            <a:pPr lvl="1">
              <a:lnSpc>
                <a:spcPct val="150000"/>
              </a:lnSpc>
            </a:pPr>
            <a:endParaRPr lang="en-US" altLang="zh-TW" sz="1800" dirty="0">
              <a:solidFill>
                <a:schemeClr val="tx1"/>
              </a:solidFill>
              <a:latin typeface="微軟正黑體" panose="020B0604030504040204" pitchFamily="34" charset="-120"/>
              <a:ea typeface="微軟正黑體" panose="020B0604030504040204" pitchFamily="34" charset="-120"/>
            </a:endParaRPr>
          </a:p>
        </p:txBody>
      </p:sp>
      <p:graphicFrame>
        <p:nvGraphicFramePr>
          <p:cNvPr id="2" name="表格 1">
            <a:extLst>
              <a:ext uri="{FF2B5EF4-FFF2-40B4-BE49-F238E27FC236}">
                <a16:creationId xmlns:a16="http://schemas.microsoft.com/office/drawing/2014/main" id="{3493AA06-C2E3-46EA-B2EB-D04B4422CCE5}"/>
              </a:ext>
            </a:extLst>
          </p:cNvPr>
          <p:cNvGraphicFramePr>
            <a:graphicFrameLocks noGrp="1"/>
          </p:cNvGraphicFramePr>
          <p:nvPr>
            <p:extLst>
              <p:ext uri="{D42A27DB-BD31-4B8C-83A1-F6EECF244321}">
                <p14:modId xmlns:p14="http://schemas.microsoft.com/office/powerpoint/2010/main" val="200024723"/>
              </p:ext>
            </p:extLst>
          </p:nvPr>
        </p:nvGraphicFramePr>
        <p:xfrm>
          <a:off x="861060" y="941228"/>
          <a:ext cx="10435590" cy="5316700"/>
        </p:xfrm>
        <a:graphic>
          <a:graphicData uri="http://schemas.openxmlformats.org/drawingml/2006/table">
            <a:tbl>
              <a:tblPr>
                <a:tableStyleId>{1E171933-4619-4E11-9A3F-F7608DF75F80}</a:tableStyleId>
              </a:tblPr>
              <a:tblGrid>
                <a:gridCol w="1419026">
                  <a:extLst>
                    <a:ext uri="{9D8B030D-6E8A-4147-A177-3AD203B41FA5}">
                      <a16:colId xmlns:a16="http://schemas.microsoft.com/office/drawing/2014/main" val="193048417"/>
                    </a:ext>
                  </a:extLst>
                </a:gridCol>
                <a:gridCol w="2373603">
                  <a:extLst>
                    <a:ext uri="{9D8B030D-6E8A-4147-A177-3AD203B41FA5}">
                      <a16:colId xmlns:a16="http://schemas.microsoft.com/office/drawing/2014/main" val="2311331492"/>
                    </a:ext>
                  </a:extLst>
                </a:gridCol>
                <a:gridCol w="3956749">
                  <a:extLst>
                    <a:ext uri="{9D8B030D-6E8A-4147-A177-3AD203B41FA5}">
                      <a16:colId xmlns:a16="http://schemas.microsoft.com/office/drawing/2014/main" val="3510188492"/>
                    </a:ext>
                  </a:extLst>
                </a:gridCol>
                <a:gridCol w="1261604">
                  <a:extLst>
                    <a:ext uri="{9D8B030D-6E8A-4147-A177-3AD203B41FA5}">
                      <a16:colId xmlns:a16="http://schemas.microsoft.com/office/drawing/2014/main" val="813913130"/>
                    </a:ext>
                  </a:extLst>
                </a:gridCol>
                <a:gridCol w="1424608">
                  <a:extLst>
                    <a:ext uri="{9D8B030D-6E8A-4147-A177-3AD203B41FA5}">
                      <a16:colId xmlns:a16="http://schemas.microsoft.com/office/drawing/2014/main" val="1298346230"/>
                    </a:ext>
                  </a:extLst>
                </a:gridCol>
              </a:tblGrid>
              <a:tr h="620872">
                <a:tc>
                  <a:txBody>
                    <a:bodyPr/>
                    <a:lstStyle/>
                    <a:p>
                      <a:pPr algn="ctr"/>
                      <a:r>
                        <a:rPr lang="zh-TW" sz="1400" b="1" kern="150" dirty="0">
                          <a:effectLst/>
                          <a:latin typeface="微軟正黑體" panose="020B0604030504040204" pitchFamily="34" charset="-120"/>
                          <a:ea typeface="微軟正黑體" panose="020B0604030504040204" pitchFamily="34" charset="-120"/>
                        </a:rPr>
                        <a:t>姓名</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R w="12700" cap="flat" cmpd="sng" algn="ctr">
                      <a:solidFill>
                        <a:schemeClr val="accent4"/>
                      </a:solidFill>
                      <a:prstDash val="solid"/>
                      <a:round/>
                      <a:headEnd type="none" w="med" len="med"/>
                      <a:tailEnd type="none" w="med" len="med"/>
                    </a:lnR>
                    <a:lnB w="12700" cap="flat" cmpd="sng" algn="ctr">
                      <a:solidFill>
                        <a:schemeClr val="accent4"/>
                      </a:solidFill>
                      <a:prstDash val="solid"/>
                      <a:round/>
                      <a:headEnd type="none" w="med" len="med"/>
                      <a:tailEnd type="none" w="med" len="med"/>
                    </a:lnB>
                    <a:solidFill>
                      <a:schemeClr val="accent4">
                        <a:lumMod val="20000"/>
                        <a:lumOff val="80000"/>
                      </a:schemeClr>
                    </a:solidFill>
                  </a:tcPr>
                </a:tc>
                <a:tc>
                  <a:txBody>
                    <a:bodyPr/>
                    <a:lstStyle/>
                    <a:p>
                      <a:pPr algn="ctr"/>
                      <a:r>
                        <a:rPr lang="zh-TW" sz="1400" b="1" kern="150" dirty="0">
                          <a:effectLst/>
                          <a:latin typeface="微軟正黑體" panose="020B0604030504040204" pitchFamily="34" charset="-120"/>
                          <a:ea typeface="微軟正黑體" panose="020B0604030504040204" pitchFamily="34" charset="-120"/>
                        </a:rPr>
                        <a:t>最高學歷</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B w="12700" cap="flat" cmpd="sng" algn="ctr">
                      <a:solidFill>
                        <a:schemeClr val="accent4"/>
                      </a:solidFill>
                      <a:prstDash val="solid"/>
                      <a:round/>
                      <a:headEnd type="none" w="med" len="med"/>
                      <a:tailEnd type="none" w="med" len="med"/>
                    </a:lnB>
                    <a:solidFill>
                      <a:schemeClr val="accent4">
                        <a:lumMod val="20000"/>
                        <a:lumOff val="80000"/>
                      </a:schemeClr>
                    </a:solidFill>
                  </a:tcPr>
                </a:tc>
                <a:tc>
                  <a:txBody>
                    <a:bodyPr/>
                    <a:lstStyle/>
                    <a:p>
                      <a:pPr algn="ctr"/>
                      <a:r>
                        <a:rPr lang="zh-TW" sz="1400" b="1" kern="150" dirty="0">
                          <a:effectLst/>
                          <a:latin typeface="微軟正黑體" panose="020B0604030504040204" pitchFamily="34" charset="-120"/>
                          <a:ea typeface="微軟正黑體" panose="020B0604030504040204" pitchFamily="34" charset="-120"/>
                        </a:rPr>
                        <a:t>專長與經歷</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B w="12700" cap="flat" cmpd="sng" algn="ctr">
                      <a:solidFill>
                        <a:schemeClr val="accent4"/>
                      </a:solidFill>
                      <a:prstDash val="solid"/>
                      <a:round/>
                      <a:headEnd type="none" w="med" len="med"/>
                      <a:tailEnd type="none" w="med" len="med"/>
                    </a:lnB>
                    <a:solidFill>
                      <a:schemeClr val="accent4">
                        <a:lumMod val="20000"/>
                        <a:lumOff val="80000"/>
                      </a:schemeClr>
                    </a:solidFill>
                  </a:tcPr>
                </a:tc>
                <a:tc>
                  <a:txBody>
                    <a:bodyPr/>
                    <a:lstStyle/>
                    <a:p>
                      <a:pPr algn="ctr"/>
                      <a:r>
                        <a:rPr lang="zh-TW" sz="1400" b="1" kern="150" dirty="0">
                          <a:effectLst/>
                          <a:latin typeface="微軟正黑體" panose="020B0604030504040204" pitchFamily="34" charset="-120"/>
                          <a:ea typeface="微軟正黑體" panose="020B0604030504040204" pitchFamily="34" charset="-120"/>
                        </a:rPr>
                        <a:t>在本計畫</a:t>
                      </a:r>
                    </a:p>
                    <a:p>
                      <a:pPr algn="ctr"/>
                      <a:r>
                        <a:rPr lang="zh-TW" sz="1400" b="1" kern="150" dirty="0">
                          <a:effectLst/>
                          <a:latin typeface="微軟正黑體" panose="020B0604030504040204" pitchFamily="34" charset="-120"/>
                          <a:ea typeface="微軟正黑體" panose="020B0604030504040204" pitchFamily="34" charset="-120"/>
                        </a:rPr>
                        <a:t>所擔任職務</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B w="12700" cap="flat" cmpd="sng" algn="ctr">
                      <a:solidFill>
                        <a:schemeClr val="accent4"/>
                      </a:solidFill>
                      <a:prstDash val="solid"/>
                      <a:round/>
                      <a:headEnd type="none" w="med" len="med"/>
                      <a:tailEnd type="none" w="med" len="med"/>
                    </a:lnB>
                    <a:solidFill>
                      <a:schemeClr val="accent4">
                        <a:lumMod val="20000"/>
                        <a:lumOff val="80000"/>
                      </a:schemeClr>
                    </a:solidFill>
                  </a:tcPr>
                </a:tc>
                <a:tc>
                  <a:txBody>
                    <a:bodyPr/>
                    <a:lstStyle/>
                    <a:p>
                      <a:pPr algn="ctr"/>
                      <a:r>
                        <a:rPr lang="zh-TW" sz="1400" b="1" kern="150" dirty="0">
                          <a:effectLst/>
                          <a:latin typeface="微軟正黑體" panose="020B0604030504040204" pitchFamily="34" charset="-120"/>
                          <a:ea typeface="微軟正黑體" panose="020B0604030504040204" pitchFamily="34" charset="-120"/>
                        </a:rPr>
                        <a:t>工作</a:t>
                      </a:r>
                    </a:p>
                    <a:p>
                      <a:pPr algn="ctr"/>
                      <a:r>
                        <a:rPr lang="zh-TW" sz="1400" b="1" kern="150" dirty="0">
                          <a:effectLst/>
                          <a:latin typeface="微軟正黑體" panose="020B0604030504040204" pitchFamily="34" charset="-120"/>
                          <a:ea typeface="微軟正黑體" panose="020B0604030504040204" pitchFamily="34" charset="-120"/>
                        </a:rPr>
                        <a:t>總年資</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4"/>
                      </a:solidFill>
                      <a:prstDash val="solid"/>
                      <a:round/>
                      <a:headEnd type="none" w="med" len="med"/>
                      <a:tailEnd type="none" w="med" len="med"/>
                    </a:lnL>
                    <a:lnB w="12700" cap="flat" cmpd="sng" algn="ctr">
                      <a:solidFill>
                        <a:schemeClr val="accent4"/>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118563015"/>
                  </a:ext>
                </a:extLst>
              </a:tr>
              <a:tr h="782638">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en-US" sz="1400" kern="150" dirty="0">
                          <a:effectLst/>
                          <a:latin typeface="微軟正黑體" panose="020B0604030504040204" pitchFamily="34" charset="-120"/>
                          <a:ea typeface="微軟正黑體" panose="020B0604030504040204" pitchFamily="34" charset="-120"/>
                        </a:rPr>
                        <a:t>(</a:t>
                      </a:r>
                      <a:r>
                        <a:rPr lang="zh-TW" sz="1400" kern="150" dirty="0">
                          <a:effectLst/>
                          <a:latin typeface="微軟正黑體" panose="020B0604030504040204" pitchFamily="34" charset="-120"/>
                          <a:ea typeface="微軟正黑體" panose="020B0604030504040204" pitchFamily="34" charset="-120"/>
                        </a:rPr>
                        <a:t>請敍明學校、科系、學位</a:t>
                      </a:r>
                      <a:r>
                        <a:rPr lang="en-US" sz="1400" kern="150" dirty="0">
                          <a:effectLst/>
                          <a:latin typeface="微軟正黑體" panose="020B0604030504040204" pitchFamily="34" charset="-120"/>
                          <a:ea typeface="微軟正黑體" panose="020B0604030504040204" pitchFamily="34" charset="-120"/>
                        </a:rPr>
                        <a:t>)</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just"/>
                      <a:r>
                        <a:rPr lang="zh-TW" sz="1400" kern="150">
                          <a:effectLst/>
                          <a:latin typeface="微軟正黑體" panose="020B0604030504040204" pitchFamily="34" charset="-120"/>
                          <a:ea typeface="微軟正黑體" panose="020B0604030504040204" pitchFamily="34" charset="-120"/>
                        </a:rPr>
                        <a:t>現職</a:t>
                      </a:r>
                      <a:r>
                        <a:rPr lang="en-US" sz="1400" kern="150">
                          <a:effectLst/>
                          <a:latin typeface="微軟正黑體" panose="020B0604030504040204" pitchFamily="34" charset="-120"/>
                          <a:ea typeface="微軟正黑體" panose="020B0604030504040204" pitchFamily="34" charset="-120"/>
                        </a:rPr>
                        <a:t>(</a:t>
                      </a:r>
                      <a:r>
                        <a:rPr lang="zh-TW" sz="1400" kern="150">
                          <a:effectLst/>
                          <a:latin typeface="微軟正黑體" panose="020B0604030504040204" pitchFamily="34" charset="-120"/>
                          <a:ea typeface="微軟正黑體" panose="020B0604030504040204" pitchFamily="34" charset="-120"/>
                        </a:rPr>
                        <a:t>含職稱</a:t>
                      </a:r>
                      <a:r>
                        <a:rPr lang="en-US" sz="1400" kern="150">
                          <a:effectLst/>
                          <a:latin typeface="微軟正黑體" panose="020B0604030504040204" pitchFamily="34" charset="-120"/>
                          <a:ea typeface="微軟正黑體" panose="020B0604030504040204" pitchFamily="34" charset="-120"/>
                        </a:rPr>
                        <a:t>)</a:t>
                      </a:r>
                      <a:r>
                        <a:rPr lang="zh-TW" sz="1400" kern="150">
                          <a:effectLst/>
                          <a:latin typeface="微軟正黑體" panose="020B0604030504040204" pitchFamily="34" charset="-120"/>
                          <a:ea typeface="微軟正黑體" panose="020B0604030504040204" pitchFamily="34" charset="-120"/>
                        </a:rPr>
                        <a:t>：</a:t>
                      </a:r>
                    </a:p>
                    <a:p>
                      <a:pPr algn="just"/>
                      <a:r>
                        <a:rPr lang="zh-TW" sz="1400" kern="150">
                          <a:effectLst/>
                          <a:latin typeface="微軟正黑體" panose="020B0604030504040204" pitchFamily="34" charset="-120"/>
                          <a:ea typeface="微軟正黑體" panose="020B0604030504040204" pitchFamily="34" charset="-120"/>
                        </a:rPr>
                        <a:t>專長：</a:t>
                      </a:r>
                    </a:p>
                    <a:p>
                      <a:pPr algn="just"/>
                      <a:r>
                        <a:rPr lang="zh-TW" sz="1400" kern="150">
                          <a:effectLst/>
                          <a:latin typeface="微軟正黑體" panose="020B0604030504040204" pitchFamily="34" charset="-120"/>
                          <a:ea typeface="微軟正黑體" panose="020B0604030504040204" pitchFamily="34" charset="-120"/>
                        </a:rPr>
                        <a:t>經歷：</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zh-TW" sz="1400" kern="150">
                          <a:effectLst/>
                          <a:latin typeface="微軟正黑體" panose="020B0604030504040204" pitchFamily="34" charset="-120"/>
                          <a:ea typeface="微軟正黑體" panose="020B0604030504040204" pitchFamily="34" charset="-120"/>
                        </a:rPr>
                        <a:t>計畫主持人</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4"/>
                      </a:solidFill>
                      <a:prstDash val="solid"/>
                      <a:round/>
                      <a:headEnd type="none" w="med" len="med"/>
                      <a:tailEnd type="none" w="med" len="med"/>
                    </a:lnL>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extLst>
                  <a:ext uri="{0D108BD9-81ED-4DB2-BD59-A6C34878D82A}">
                    <a16:rowId xmlns:a16="http://schemas.microsoft.com/office/drawing/2014/main" val="1801616999"/>
                  </a:ext>
                </a:extLst>
              </a:tr>
              <a:tr h="782638">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a:t>
                      </a:r>
                      <a:r>
                        <a:rPr lang="zh-TW" sz="1400" kern="150">
                          <a:effectLst/>
                          <a:latin typeface="微軟正黑體" panose="020B0604030504040204" pitchFamily="34" charset="-120"/>
                          <a:ea typeface="微軟正黑體" panose="020B0604030504040204" pitchFamily="34" charset="-120"/>
                        </a:rPr>
                        <a:t>以下類推</a:t>
                      </a:r>
                      <a:r>
                        <a:rPr lang="en-US" sz="1400" kern="150">
                          <a:effectLst/>
                          <a:latin typeface="微軟正黑體" panose="020B0604030504040204" pitchFamily="34" charset="-120"/>
                          <a:ea typeface="微軟正黑體" panose="020B0604030504040204" pitchFamily="34" charset="-120"/>
                        </a:rPr>
                        <a:t>)</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en-US" sz="1400" kern="150" dirty="0">
                          <a:effectLst/>
                          <a:latin typeface="微軟正黑體" panose="020B0604030504040204" pitchFamily="34" charset="-120"/>
                          <a:ea typeface="微軟正黑體" panose="020B0604030504040204" pitchFamily="34" charset="-120"/>
                        </a:rPr>
                        <a:t>(</a:t>
                      </a:r>
                      <a:r>
                        <a:rPr lang="zh-TW" sz="1400" kern="150" dirty="0">
                          <a:effectLst/>
                          <a:latin typeface="微軟正黑體" panose="020B0604030504040204" pitchFamily="34" charset="-120"/>
                          <a:ea typeface="微軟正黑體" panose="020B0604030504040204" pitchFamily="34" charset="-120"/>
                        </a:rPr>
                        <a:t>以下類推</a:t>
                      </a:r>
                      <a:r>
                        <a:rPr lang="en-US" sz="1400" kern="150" dirty="0">
                          <a:effectLst/>
                          <a:latin typeface="微軟正黑體" panose="020B0604030504040204" pitchFamily="34" charset="-120"/>
                          <a:ea typeface="微軟正黑體" panose="020B0604030504040204" pitchFamily="34" charset="-120"/>
                        </a:rPr>
                        <a:t>)</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zh-TW" sz="1400" kern="150">
                          <a:effectLst/>
                          <a:latin typeface="微軟正黑體" panose="020B0604030504040204" pitchFamily="34" charset="-120"/>
                          <a:ea typeface="微軟正黑體" panose="020B0604030504040204" pitchFamily="34" charset="-120"/>
                        </a:rPr>
                        <a:t>協同主持人</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4"/>
                      </a:solidFill>
                      <a:prstDash val="solid"/>
                      <a:round/>
                      <a:headEnd type="none" w="med" len="med"/>
                      <a:tailEnd type="none" w="med" len="med"/>
                    </a:lnL>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extLst>
                  <a:ext uri="{0D108BD9-81ED-4DB2-BD59-A6C34878D82A}">
                    <a16:rowId xmlns:a16="http://schemas.microsoft.com/office/drawing/2014/main" val="106749684"/>
                  </a:ext>
                </a:extLst>
              </a:tr>
              <a:tr h="782638">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zh-TW" sz="1400" kern="150">
                          <a:effectLst/>
                          <a:latin typeface="微軟正黑體" panose="020B0604030504040204" pitchFamily="34" charset="-120"/>
                          <a:ea typeface="微軟正黑體" panose="020B0604030504040204" pitchFamily="34" charset="-120"/>
                        </a:rPr>
                        <a:t>研究員</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4"/>
                      </a:solidFill>
                      <a:prstDash val="solid"/>
                      <a:round/>
                      <a:headEnd type="none" w="med" len="med"/>
                      <a:tailEnd type="none" w="med" len="med"/>
                    </a:lnL>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extLst>
                  <a:ext uri="{0D108BD9-81ED-4DB2-BD59-A6C34878D82A}">
                    <a16:rowId xmlns:a16="http://schemas.microsoft.com/office/drawing/2014/main" val="2983236845"/>
                  </a:ext>
                </a:extLst>
              </a:tr>
              <a:tr h="782638">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zh-TW" sz="1400" kern="150">
                          <a:effectLst/>
                          <a:latin typeface="微軟正黑體" panose="020B0604030504040204" pitchFamily="34" charset="-120"/>
                          <a:ea typeface="微軟正黑體" panose="020B0604030504040204" pitchFamily="34" charset="-120"/>
                        </a:rPr>
                        <a:t>副研究員</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4"/>
                      </a:solidFill>
                      <a:prstDash val="solid"/>
                      <a:round/>
                      <a:headEnd type="none" w="med" len="med"/>
                      <a:tailEnd type="none" w="med" len="med"/>
                    </a:lnL>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extLst>
                  <a:ext uri="{0D108BD9-81ED-4DB2-BD59-A6C34878D82A}">
                    <a16:rowId xmlns:a16="http://schemas.microsoft.com/office/drawing/2014/main" val="54738913"/>
                  </a:ext>
                </a:extLst>
              </a:tr>
              <a:tr h="782638">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en-US" sz="1400" kern="150">
                          <a:effectLst/>
                          <a:latin typeface="微軟正黑體" panose="020B0604030504040204" pitchFamily="34" charset="-120"/>
                          <a:ea typeface="微軟正黑體" panose="020B0604030504040204" pitchFamily="34" charset="-120"/>
                        </a:rPr>
                        <a:t>(</a:t>
                      </a:r>
                      <a:r>
                        <a:rPr lang="zh-TW" sz="1400" kern="150">
                          <a:effectLst/>
                          <a:latin typeface="微軟正黑體" panose="020B0604030504040204" pitchFamily="34" charset="-120"/>
                          <a:ea typeface="微軟正黑體" panose="020B0604030504040204" pitchFamily="34" charset="-120"/>
                        </a:rPr>
                        <a:t>以下類推</a:t>
                      </a:r>
                      <a:r>
                        <a:rPr lang="en-US" sz="1400" kern="150">
                          <a:effectLst/>
                          <a:latin typeface="微軟正黑體" panose="020B0604030504040204" pitchFamily="34" charset="-120"/>
                          <a:ea typeface="微軟正黑體" panose="020B0604030504040204" pitchFamily="34" charset="-120"/>
                        </a:rPr>
                        <a:t>)</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4"/>
                      </a:solidFill>
                      <a:prstDash val="solid"/>
                      <a:round/>
                      <a:headEnd type="none" w="med" len="med"/>
                      <a:tailEnd type="none" w="med" len="med"/>
                    </a:lnL>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extLst>
                  <a:ext uri="{0D108BD9-81ED-4DB2-BD59-A6C34878D82A}">
                    <a16:rowId xmlns:a16="http://schemas.microsoft.com/office/drawing/2014/main" val="2943355653"/>
                  </a:ext>
                </a:extLst>
              </a:tr>
              <a:tr h="782638">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tcPr>
                </a:tc>
                <a:tc>
                  <a:txBody>
                    <a:bodyPr/>
                    <a:lstStyle/>
                    <a:p>
                      <a:pPr algn="ctr"/>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tcP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tcPr>
                </a:tc>
                <a:tc>
                  <a:txBody>
                    <a:bodyPr/>
                    <a:lstStyle/>
                    <a:p>
                      <a:pPr algn="ctr"/>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lnL w="12700" cap="flat" cmpd="sng" algn="ctr">
                      <a:solidFill>
                        <a:schemeClr val="accent4"/>
                      </a:solidFill>
                      <a:prstDash val="solid"/>
                      <a:round/>
                      <a:headEnd type="none" w="med" len="med"/>
                      <a:tailEnd type="none" w="med" len="med"/>
                    </a:lnL>
                    <a:lnT w="12700" cap="flat" cmpd="sng" algn="ctr">
                      <a:solidFill>
                        <a:schemeClr val="accent4"/>
                      </a:solidFill>
                      <a:prstDash val="solid"/>
                      <a:round/>
                      <a:headEnd type="none" w="med" len="med"/>
                      <a:tailEnd type="none" w="med" len="med"/>
                    </a:lnT>
                  </a:tcPr>
                </a:tc>
                <a:extLst>
                  <a:ext uri="{0D108BD9-81ED-4DB2-BD59-A6C34878D82A}">
                    <a16:rowId xmlns:a16="http://schemas.microsoft.com/office/drawing/2014/main" val="493567951"/>
                  </a:ext>
                </a:extLst>
              </a:tr>
            </a:tbl>
          </a:graphicData>
        </a:graphic>
      </p:graphicFrame>
      <p:sp>
        <p:nvSpPr>
          <p:cNvPr id="4" name="文字方塊 3">
            <a:extLst>
              <a:ext uri="{FF2B5EF4-FFF2-40B4-BE49-F238E27FC236}">
                <a16:creationId xmlns:a16="http://schemas.microsoft.com/office/drawing/2014/main" id="{1AFF0001-52D6-42CB-8DED-AF801288ACC4}"/>
              </a:ext>
            </a:extLst>
          </p:cNvPr>
          <p:cNvSpPr txBox="1"/>
          <p:nvPr/>
        </p:nvSpPr>
        <p:spPr>
          <a:xfrm>
            <a:off x="230983" y="6354375"/>
            <a:ext cx="3159917" cy="284550"/>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sz="1200" b="0" i="0" u="none" strike="noStrike" kern="1200" cap="none" spc="0" baseline="0" dirty="0">
                <a:solidFill>
                  <a:srgbClr val="000000"/>
                </a:solidFill>
                <a:uFillTx/>
                <a:latin typeface="微軟正黑體" pitchFamily="34"/>
                <a:ea typeface="微軟正黑體" pitchFamily="34"/>
              </a:rPr>
              <a:t>備註：請</a:t>
            </a:r>
            <a:r>
              <a:rPr lang="zh-TW" altLang="en-US" sz="1200" dirty="0">
                <a:solidFill>
                  <a:srgbClr val="000000"/>
                </a:solidFill>
                <a:latin typeface="微軟正黑體" pitchFamily="34"/>
                <a:ea typeface="微軟正黑體" pitchFamily="34"/>
              </a:rPr>
              <a:t>提案單位</a:t>
            </a:r>
            <a:r>
              <a:rPr lang="zh-TW" sz="1200" b="0" i="0" u="none" strike="noStrike" kern="1200" cap="none" spc="0" baseline="0" dirty="0">
                <a:solidFill>
                  <a:srgbClr val="000000"/>
                </a:solidFill>
                <a:uFillTx/>
                <a:latin typeface="微軟正黑體" pitchFamily="34"/>
                <a:ea typeface="微軟正黑體" pitchFamily="34"/>
              </a:rPr>
              <a:t>自行依簡報需要增減內容</a:t>
            </a:r>
          </a:p>
        </p:txBody>
      </p:sp>
    </p:spTree>
    <p:extLst>
      <p:ext uri="{BB962C8B-B14F-4D97-AF65-F5344CB8AC3E}">
        <p14:creationId xmlns:p14="http://schemas.microsoft.com/office/powerpoint/2010/main" val="40154128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內容版面配置區 2">
            <a:extLst>
              <a:ext uri="{FF2B5EF4-FFF2-40B4-BE49-F238E27FC236}">
                <a16:creationId xmlns:a16="http://schemas.microsoft.com/office/drawing/2014/main" id="{2D4C3F2A-5940-4B36-B638-5BD853EB188D}"/>
              </a:ext>
            </a:extLst>
          </p:cNvPr>
          <p:cNvSpPr txBox="1">
            <a:spLocks/>
          </p:cNvSpPr>
          <p:nvPr/>
        </p:nvSpPr>
        <p:spPr>
          <a:xfrm>
            <a:off x="423862" y="314324"/>
            <a:ext cx="11344275" cy="6000749"/>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742950" lvl="1" indent="-285750">
              <a:lnSpc>
                <a:spcPct val="150000"/>
              </a:lnSpc>
              <a:buFont typeface="Wingdings" panose="05000000000000000000" pitchFamily="2" charset="2"/>
              <a:buChar char="n"/>
            </a:pPr>
            <a:r>
              <a:rPr lang="zh-TW" altLang="en-US" sz="1800" dirty="0">
                <a:solidFill>
                  <a:schemeClr val="tx1"/>
                </a:solidFill>
                <a:latin typeface="新細明體" panose="02020500000000000000" pitchFamily="18" charset="-120"/>
                <a:ea typeface="新細明體" panose="02020500000000000000" pitchFamily="18" charset="-120"/>
              </a:rPr>
              <a:t>經費需求：</a:t>
            </a:r>
            <a:endParaRPr lang="en-US" altLang="zh-TW" sz="1800" dirty="0">
              <a:solidFill>
                <a:schemeClr val="tx1"/>
              </a:solidFill>
              <a:latin typeface="新細明體" panose="02020500000000000000" pitchFamily="18" charset="-120"/>
              <a:ea typeface="新細明體" panose="02020500000000000000" pitchFamily="18" charset="-120"/>
            </a:endParaRPr>
          </a:p>
          <a:p>
            <a:pPr lvl="1">
              <a:lnSpc>
                <a:spcPct val="150000"/>
              </a:lnSpc>
            </a:pPr>
            <a:endParaRPr lang="en-US" altLang="zh-TW" sz="1800" dirty="0">
              <a:solidFill>
                <a:schemeClr val="tx1"/>
              </a:solidFill>
              <a:latin typeface="微軟正黑體" panose="020B0604030504040204" pitchFamily="34" charset="-120"/>
              <a:ea typeface="微軟正黑體" panose="020B0604030504040204" pitchFamily="34" charset="-120"/>
            </a:endParaRPr>
          </a:p>
        </p:txBody>
      </p:sp>
      <p:graphicFrame>
        <p:nvGraphicFramePr>
          <p:cNvPr id="3" name="表格 2">
            <a:extLst>
              <a:ext uri="{FF2B5EF4-FFF2-40B4-BE49-F238E27FC236}">
                <a16:creationId xmlns:a16="http://schemas.microsoft.com/office/drawing/2014/main" id="{44CDD977-BAA4-4BA8-9965-04EA81A89908}"/>
              </a:ext>
            </a:extLst>
          </p:cNvPr>
          <p:cNvGraphicFramePr>
            <a:graphicFrameLocks noGrp="1"/>
          </p:cNvGraphicFramePr>
          <p:nvPr>
            <p:extLst>
              <p:ext uri="{D42A27DB-BD31-4B8C-83A1-F6EECF244321}">
                <p14:modId xmlns:p14="http://schemas.microsoft.com/office/powerpoint/2010/main" val="3134839293"/>
              </p:ext>
            </p:extLst>
          </p:nvPr>
        </p:nvGraphicFramePr>
        <p:xfrm>
          <a:off x="904873" y="1023360"/>
          <a:ext cx="10382251" cy="4582675"/>
        </p:xfrm>
        <a:graphic>
          <a:graphicData uri="http://schemas.openxmlformats.org/drawingml/2006/table">
            <a:tbl>
              <a:tblPr firstRow="1" firstCol="1" bandRow="1">
                <a:tableStyleId>{17292A2E-F333-43FB-9621-5CBBE7FDCDCB}</a:tableStyleId>
              </a:tblPr>
              <a:tblGrid>
                <a:gridCol w="2477205">
                  <a:extLst>
                    <a:ext uri="{9D8B030D-6E8A-4147-A177-3AD203B41FA5}">
                      <a16:colId xmlns:a16="http://schemas.microsoft.com/office/drawing/2014/main" val="2980294133"/>
                    </a:ext>
                  </a:extLst>
                </a:gridCol>
                <a:gridCol w="1542346">
                  <a:extLst>
                    <a:ext uri="{9D8B030D-6E8A-4147-A177-3AD203B41FA5}">
                      <a16:colId xmlns:a16="http://schemas.microsoft.com/office/drawing/2014/main" val="2263264969"/>
                    </a:ext>
                  </a:extLst>
                </a:gridCol>
                <a:gridCol w="1092670">
                  <a:extLst>
                    <a:ext uri="{9D8B030D-6E8A-4147-A177-3AD203B41FA5}">
                      <a16:colId xmlns:a16="http://schemas.microsoft.com/office/drawing/2014/main" val="3865685563"/>
                    </a:ext>
                  </a:extLst>
                </a:gridCol>
                <a:gridCol w="5270030">
                  <a:extLst>
                    <a:ext uri="{9D8B030D-6E8A-4147-A177-3AD203B41FA5}">
                      <a16:colId xmlns:a16="http://schemas.microsoft.com/office/drawing/2014/main" val="685310122"/>
                    </a:ext>
                  </a:extLst>
                </a:gridCol>
              </a:tblGrid>
              <a:tr h="535867">
                <a:tc>
                  <a:txBody>
                    <a:bodyPr/>
                    <a:lstStyle/>
                    <a:p>
                      <a:pPr marL="0" algn="ctr" defTabSz="914400" rtl="0" eaLnBrk="1" latinLnBrk="0" hangingPunct="1"/>
                      <a:r>
                        <a:rPr lang="zh-TW" altLang="en-US" sz="1400" b="1" kern="150" dirty="0">
                          <a:solidFill>
                            <a:schemeClr val="dk1"/>
                          </a:solidFill>
                          <a:effectLst/>
                          <a:latin typeface="微軟正黑體" panose="020B0604030504040204" pitchFamily="34" charset="-120"/>
                          <a:ea typeface="微軟正黑體" panose="020B0604030504040204" pitchFamily="34" charset="-120"/>
                        </a:rPr>
                        <a:t>預算運用類別</a:t>
                      </a:r>
                      <a:endParaRPr lang="zh-TW" altLang="en-US" sz="1400" b="1" kern="150" dirty="0">
                        <a:solidFill>
                          <a:schemeClr val="dk1"/>
                        </a:solidFill>
                        <a:effectLst/>
                        <a:latin typeface="微軟正黑體" panose="020B0604030504040204" pitchFamily="34" charset="-120"/>
                        <a:ea typeface="微軟正黑體" panose="020B0604030504040204" pitchFamily="34" charset="-120"/>
                        <a:cs typeface="+mn-cs"/>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4">
                        <a:lumMod val="20000"/>
                        <a:lumOff val="80000"/>
                      </a:schemeClr>
                    </a:solidFill>
                  </a:tcPr>
                </a:tc>
                <a:tc>
                  <a:txBody>
                    <a:bodyPr/>
                    <a:lstStyle/>
                    <a:p>
                      <a:pPr marL="0" algn="ctr" defTabSz="914400" rtl="0" eaLnBrk="1" latinLnBrk="0" hangingPunct="1"/>
                      <a:r>
                        <a:rPr lang="zh-TW" altLang="en-US" sz="1400" b="1" kern="150" dirty="0">
                          <a:solidFill>
                            <a:schemeClr val="dk1"/>
                          </a:solidFill>
                          <a:effectLst/>
                          <a:latin typeface="微軟正黑體" panose="020B0604030504040204" pitchFamily="34" charset="-120"/>
                          <a:ea typeface="微軟正黑體" panose="020B0604030504040204" pitchFamily="34" charset="-120"/>
                        </a:rPr>
                        <a:t>預算</a:t>
                      </a:r>
                      <a:r>
                        <a:rPr lang="en-US" sz="1400" b="1" kern="150" dirty="0">
                          <a:solidFill>
                            <a:schemeClr val="dk1"/>
                          </a:solidFill>
                          <a:effectLst/>
                          <a:latin typeface="微軟正黑體" panose="020B0604030504040204" pitchFamily="34" charset="-120"/>
                          <a:ea typeface="微軟正黑體" panose="020B0604030504040204" pitchFamily="34" charset="-120"/>
                        </a:rPr>
                        <a:t>(</a:t>
                      </a:r>
                      <a:r>
                        <a:rPr lang="zh-TW" altLang="en-US" sz="1400" b="1" kern="150" dirty="0">
                          <a:solidFill>
                            <a:schemeClr val="dk1"/>
                          </a:solidFill>
                          <a:effectLst/>
                          <a:latin typeface="微軟正黑體" panose="020B0604030504040204" pitchFamily="34" charset="-120"/>
                          <a:ea typeface="微軟正黑體" panose="020B0604030504040204" pitchFamily="34" charset="-120"/>
                        </a:rPr>
                        <a:t>元</a:t>
                      </a:r>
                      <a:r>
                        <a:rPr lang="en-US" sz="1400" b="1" kern="150" dirty="0">
                          <a:solidFill>
                            <a:schemeClr val="dk1"/>
                          </a:solidFill>
                          <a:effectLst/>
                          <a:latin typeface="微軟正黑體" panose="020B0604030504040204" pitchFamily="34" charset="-120"/>
                          <a:ea typeface="微軟正黑體" panose="020B0604030504040204" pitchFamily="34" charset="-120"/>
                        </a:rPr>
                        <a:t>)</a:t>
                      </a:r>
                      <a:endParaRPr lang="zh-TW" altLang="en-US" sz="1400" b="1" kern="150" dirty="0">
                        <a:solidFill>
                          <a:schemeClr val="dk1"/>
                        </a:solidFill>
                        <a:effectLst/>
                        <a:latin typeface="微軟正黑體" panose="020B0604030504040204" pitchFamily="34" charset="-120"/>
                        <a:ea typeface="微軟正黑體" panose="020B0604030504040204" pitchFamily="34" charset="-120"/>
                        <a:cs typeface="+mn-cs"/>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4">
                        <a:lumMod val="20000"/>
                        <a:lumOff val="80000"/>
                      </a:schemeClr>
                    </a:solidFill>
                  </a:tcPr>
                </a:tc>
                <a:tc>
                  <a:txBody>
                    <a:bodyPr/>
                    <a:lstStyle/>
                    <a:p>
                      <a:pPr marL="0" algn="ctr" defTabSz="914400" rtl="0" eaLnBrk="1" latinLnBrk="0" hangingPunct="1"/>
                      <a:r>
                        <a:rPr lang="zh-TW" altLang="en-US" sz="1400" b="1" kern="150" dirty="0">
                          <a:solidFill>
                            <a:schemeClr val="dk1"/>
                          </a:solidFill>
                          <a:effectLst/>
                          <a:latin typeface="微軟正黑體" panose="020B0604030504040204" pitchFamily="34" charset="-120"/>
                          <a:ea typeface="微軟正黑體" panose="020B0604030504040204" pitchFamily="34" charset="-120"/>
                        </a:rPr>
                        <a:t>占總經費％</a:t>
                      </a:r>
                      <a:endParaRPr lang="zh-TW" altLang="en-US" sz="1400" b="1" kern="150" dirty="0">
                        <a:solidFill>
                          <a:schemeClr val="dk1"/>
                        </a:solidFill>
                        <a:effectLst/>
                        <a:latin typeface="微軟正黑體" panose="020B0604030504040204" pitchFamily="34" charset="-120"/>
                        <a:ea typeface="微軟正黑體" panose="020B0604030504040204" pitchFamily="34" charset="-120"/>
                        <a:cs typeface="+mn-cs"/>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4">
                        <a:lumMod val="20000"/>
                        <a:lumOff val="80000"/>
                      </a:schemeClr>
                    </a:solidFill>
                  </a:tcPr>
                </a:tc>
                <a:tc>
                  <a:txBody>
                    <a:bodyPr/>
                    <a:lstStyle/>
                    <a:p>
                      <a:pPr marL="0" algn="ctr" defTabSz="914400" rtl="0" eaLnBrk="1" latinLnBrk="0" hangingPunct="1"/>
                      <a:r>
                        <a:rPr lang="zh-TW" altLang="en-US" sz="1400" b="1" kern="150" dirty="0">
                          <a:solidFill>
                            <a:schemeClr val="dk1"/>
                          </a:solidFill>
                          <a:effectLst/>
                          <a:latin typeface="微軟正黑體" panose="020B0604030504040204" pitchFamily="34" charset="-120"/>
                          <a:ea typeface="微軟正黑體" panose="020B0604030504040204" pitchFamily="34" charset="-120"/>
                        </a:rPr>
                        <a:t>經費使用說明</a:t>
                      </a:r>
                      <a:endParaRPr lang="zh-TW" altLang="en-US" sz="1400" b="1" kern="150" dirty="0">
                        <a:solidFill>
                          <a:schemeClr val="dk1"/>
                        </a:solidFill>
                        <a:effectLst/>
                        <a:latin typeface="微軟正黑體" panose="020B0604030504040204" pitchFamily="34" charset="-120"/>
                        <a:ea typeface="微軟正黑體" panose="020B0604030504040204" pitchFamily="34" charset="-120"/>
                        <a:cs typeface="+mn-cs"/>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058216444"/>
                  </a:ext>
                </a:extLst>
              </a:tr>
              <a:tr h="674468">
                <a:tc>
                  <a:txBody>
                    <a:bodyPr/>
                    <a:lstStyle/>
                    <a:p>
                      <a:pPr marL="0" algn="ctr" defTabSz="914400" rtl="0" eaLnBrk="1" fontAlgn="b" latinLnBrk="0" hangingPunct="1">
                        <a:lnSpc>
                          <a:spcPts val="1600"/>
                        </a:lnSpc>
                        <a:spcBef>
                          <a:spcPts val="900"/>
                        </a:spcBef>
                        <a:spcAft>
                          <a:spcPts val="900"/>
                        </a:spcAft>
                      </a:pPr>
                      <a:r>
                        <a:rPr lang="zh-TW" altLang="en-US" sz="1400" b="1" kern="150" dirty="0">
                          <a:solidFill>
                            <a:schemeClr val="dk1"/>
                          </a:solidFill>
                          <a:effectLst/>
                          <a:latin typeface="微軟正黑體" panose="020B0604030504040204" pitchFamily="34" charset="-120"/>
                          <a:ea typeface="微軟正黑體" panose="020B0604030504040204" pitchFamily="34" charset="-120"/>
                        </a:rPr>
                        <a:t>雲端服務使用費</a:t>
                      </a:r>
                      <a:endParaRPr lang="zh-TW" altLang="en-US" sz="1400" b="1" kern="150" dirty="0">
                        <a:solidFill>
                          <a:schemeClr val="dk1"/>
                        </a:solidFill>
                        <a:effectLst/>
                        <a:latin typeface="微軟正黑體" panose="020B0604030504040204" pitchFamily="34" charset="-120"/>
                        <a:ea typeface="微軟正黑體" panose="020B0604030504040204" pitchFamily="34" charset="-120"/>
                        <a:cs typeface="+mn-cs"/>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9F9F9"/>
                    </a:solidFill>
                  </a:tcPr>
                </a:tc>
                <a:tc>
                  <a:txBody>
                    <a:bodyPr/>
                    <a:lstStyle/>
                    <a:p>
                      <a:pPr marL="0" algn="ctr" defTabSz="914400" rtl="0" eaLnBrk="1" fontAlgn="b" latinLnBrk="0" hangingPunct="1">
                        <a:lnSpc>
                          <a:spcPts val="1600"/>
                        </a:lnSpc>
                        <a:spcBef>
                          <a:spcPts val="900"/>
                        </a:spcBef>
                        <a:spcAft>
                          <a:spcPts val="900"/>
                        </a:spcAft>
                      </a:pPr>
                      <a:r>
                        <a:rPr lang="en-US" sz="1400" b="0" kern="150" dirty="0">
                          <a:solidFill>
                            <a:schemeClr val="dk1"/>
                          </a:solidFill>
                          <a:effectLst/>
                          <a:latin typeface="微軟正黑體" panose="020B0604030504040204" pitchFamily="34" charset="-120"/>
                          <a:ea typeface="微軟正黑體" panose="020B0604030504040204" pitchFamily="34" charset="-120"/>
                        </a:rPr>
                        <a:t>X,XXX</a:t>
                      </a:r>
                      <a:endParaRPr lang="zh-TW" altLang="en-US" sz="1400" b="0" kern="150" dirty="0">
                        <a:solidFill>
                          <a:schemeClr val="dk1"/>
                        </a:solidFill>
                        <a:effectLst/>
                        <a:latin typeface="微軟正黑體" panose="020B0604030504040204" pitchFamily="34" charset="-120"/>
                        <a:ea typeface="微軟正黑體" panose="020B0604030504040204" pitchFamily="34" charset="-120"/>
                        <a:cs typeface="+mn-cs"/>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9F9F9"/>
                    </a:solidFill>
                  </a:tcPr>
                </a:tc>
                <a:tc>
                  <a:txBody>
                    <a:bodyPr/>
                    <a:lstStyle/>
                    <a:p>
                      <a:pPr marL="0" algn="ctr" defTabSz="914400" rtl="0" eaLnBrk="1" fontAlgn="b" latinLnBrk="0" hangingPunct="1">
                        <a:lnSpc>
                          <a:spcPts val="1600"/>
                        </a:lnSpc>
                        <a:spcBef>
                          <a:spcPts val="900"/>
                        </a:spcBef>
                        <a:spcAft>
                          <a:spcPts val="900"/>
                        </a:spcAft>
                      </a:pPr>
                      <a:r>
                        <a:rPr lang="en-US" sz="1400" b="0" kern="150" dirty="0">
                          <a:solidFill>
                            <a:schemeClr val="dk1"/>
                          </a:solidFill>
                          <a:effectLst/>
                          <a:latin typeface="微軟正黑體" panose="020B0604030504040204" pitchFamily="34" charset="-120"/>
                          <a:ea typeface="微軟正黑體" panose="020B0604030504040204" pitchFamily="34" charset="-120"/>
                        </a:rPr>
                        <a:t>X.XX%</a:t>
                      </a:r>
                      <a:endParaRPr lang="zh-TW" altLang="en-US" sz="1400" b="0" kern="150" dirty="0">
                        <a:solidFill>
                          <a:schemeClr val="dk1"/>
                        </a:solidFill>
                        <a:effectLst/>
                        <a:latin typeface="微軟正黑體" panose="020B0604030504040204" pitchFamily="34" charset="-120"/>
                        <a:ea typeface="微軟正黑體" panose="020B0604030504040204" pitchFamily="34" charset="-120"/>
                        <a:cs typeface="+mn-cs"/>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9F9F9"/>
                    </a:solidFill>
                  </a:tcPr>
                </a:tc>
                <a:tc>
                  <a:txBody>
                    <a:bodyPr/>
                    <a:lstStyle/>
                    <a:p>
                      <a:pPr marL="0" algn="ctr" defTabSz="914400" rtl="0" eaLnBrk="1" fontAlgn="b" latinLnBrk="0" hangingPunct="1"/>
                      <a:endParaRPr lang="zh-TW" altLang="en-US" sz="1400" b="0" kern="150" dirty="0">
                        <a:solidFill>
                          <a:schemeClr val="dk1"/>
                        </a:solidFill>
                        <a:effectLst/>
                        <a:latin typeface="微軟正黑體" panose="020B0604030504040204" pitchFamily="34" charset="-120"/>
                        <a:ea typeface="微軟正黑體" panose="020B0604030504040204" pitchFamily="34" charset="-120"/>
                        <a:cs typeface="+mn-cs"/>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9F9F9"/>
                    </a:solidFill>
                  </a:tcPr>
                </a:tc>
                <a:extLst>
                  <a:ext uri="{0D108BD9-81ED-4DB2-BD59-A6C34878D82A}">
                    <a16:rowId xmlns:a16="http://schemas.microsoft.com/office/drawing/2014/main" val="3734650129"/>
                  </a:ext>
                </a:extLst>
              </a:tr>
              <a:tr h="674468">
                <a:tc>
                  <a:txBody>
                    <a:bodyPr/>
                    <a:lstStyle/>
                    <a:p>
                      <a:pPr marL="0" algn="ctr" defTabSz="914400" rtl="0" eaLnBrk="1" fontAlgn="b" latinLnBrk="0" hangingPunct="1">
                        <a:lnSpc>
                          <a:spcPts val="1600"/>
                        </a:lnSpc>
                        <a:spcBef>
                          <a:spcPts val="900"/>
                        </a:spcBef>
                        <a:spcAft>
                          <a:spcPts val="900"/>
                        </a:spcAft>
                      </a:pPr>
                      <a:r>
                        <a:rPr lang="zh-TW" altLang="en-US" sz="1400" b="1" kern="150" dirty="0">
                          <a:solidFill>
                            <a:schemeClr val="dk1"/>
                          </a:solidFill>
                          <a:effectLst/>
                          <a:latin typeface="微軟正黑體" panose="020B0604030504040204" pitchFamily="34" charset="-120"/>
                          <a:ea typeface="微軟正黑體" panose="020B0604030504040204" pitchFamily="34" charset="-120"/>
                        </a:rPr>
                        <a:t>推動輔導費</a:t>
                      </a:r>
                      <a:endParaRPr lang="zh-TW" altLang="en-US" sz="1400" b="1" kern="150" dirty="0">
                        <a:solidFill>
                          <a:schemeClr val="dk1"/>
                        </a:solidFill>
                        <a:effectLst/>
                        <a:latin typeface="微軟正黑體" panose="020B0604030504040204" pitchFamily="34" charset="-120"/>
                        <a:ea typeface="微軟正黑體" panose="020B0604030504040204" pitchFamily="34" charset="-120"/>
                        <a:cs typeface="+mn-cs"/>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9F9F9"/>
                    </a:solidFill>
                  </a:tcPr>
                </a:tc>
                <a:tc>
                  <a:txBody>
                    <a:bodyPr/>
                    <a:lstStyle/>
                    <a:p>
                      <a:pPr marL="0" algn="ctr" defTabSz="914400" rtl="0" eaLnBrk="1" fontAlgn="b" latinLnBrk="0" hangingPunct="1">
                        <a:lnSpc>
                          <a:spcPts val="1600"/>
                        </a:lnSpc>
                        <a:spcBef>
                          <a:spcPts val="900"/>
                        </a:spcBef>
                        <a:spcAft>
                          <a:spcPts val="900"/>
                        </a:spcAft>
                      </a:pPr>
                      <a:r>
                        <a:rPr lang="en-US" sz="1400" b="0" kern="150" dirty="0">
                          <a:solidFill>
                            <a:schemeClr val="dk1"/>
                          </a:solidFill>
                          <a:effectLst/>
                          <a:latin typeface="微軟正黑體" panose="020B0604030504040204" pitchFamily="34" charset="-120"/>
                          <a:ea typeface="微軟正黑體" panose="020B0604030504040204" pitchFamily="34" charset="-120"/>
                        </a:rPr>
                        <a:t>X,XXX</a:t>
                      </a:r>
                      <a:endParaRPr lang="zh-TW" altLang="en-US" sz="1400" b="0" kern="150" dirty="0">
                        <a:solidFill>
                          <a:schemeClr val="dk1"/>
                        </a:solidFill>
                        <a:effectLst/>
                        <a:latin typeface="微軟正黑體" panose="020B0604030504040204" pitchFamily="34" charset="-120"/>
                        <a:ea typeface="微軟正黑體" panose="020B0604030504040204" pitchFamily="34" charset="-120"/>
                        <a:cs typeface="+mn-cs"/>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9F9F9"/>
                    </a:solidFill>
                  </a:tcPr>
                </a:tc>
                <a:tc>
                  <a:txBody>
                    <a:bodyPr/>
                    <a:lstStyle/>
                    <a:p>
                      <a:pPr marL="0" algn="ctr" defTabSz="914400" rtl="0" eaLnBrk="1" fontAlgn="b" latinLnBrk="0" hangingPunct="1">
                        <a:lnSpc>
                          <a:spcPts val="1600"/>
                        </a:lnSpc>
                        <a:spcBef>
                          <a:spcPts val="900"/>
                        </a:spcBef>
                        <a:spcAft>
                          <a:spcPts val="900"/>
                        </a:spcAft>
                      </a:pPr>
                      <a:r>
                        <a:rPr lang="en-US" sz="1400" b="0" kern="150" dirty="0">
                          <a:solidFill>
                            <a:schemeClr val="dk1"/>
                          </a:solidFill>
                          <a:effectLst/>
                          <a:latin typeface="微軟正黑體" panose="020B0604030504040204" pitchFamily="34" charset="-120"/>
                          <a:ea typeface="微軟正黑體" panose="020B0604030504040204" pitchFamily="34" charset="-120"/>
                        </a:rPr>
                        <a:t>X.XX%</a:t>
                      </a:r>
                      <a:endParaRPr lang="zh-TW" altLang="en-US" sz="1400" b="0" kern="150" dirty="0">
                        <a:solidFill>
                          <a:schemeClr val="dk1"/>
                        </a:solidFill>
                        <a:effectLst/>
                        <a:latin typeface="微軟正黑體" panose="020B0604030504040204" pitchFamily="34" charset="-120"/>
                        <a:ea typeface="微軟正黑體" panose="020B0604030504040204" pitchFamily="34" charset="-120"/>
                        <a:cs typeface="+mn-cs"/>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9F9F9"/>
                    </a:solidFill>
                  </a:tcPr>
                </a:tc>
                <a:tc>
                  <a:txBody>
                    <a:bodyPr/>
                    <a:lstStyle/>
                    <a:p>
                      <a:pPr marL="0" algn="ctr" defTabSz="914400" rtl="0" eaLnBrk="1" fontAlgn="b" latinLnBrk="0" hangingPunct="1"/>
                      <a:endParaRPr lang="zh-TW" altLang="en-US" sz="1400" b="0" kern="150" dirty="0">
                        <a:solidFill>
                          <a:schemeClr val="dk1"/>
                        </a:solidFill>
                        <a:effectLst/>
                        <a:latin typeface="微軟正黑體" panose="020B0604030504040204" pitchFamily="34" charset="-120"/>
                        <a:ea typeface="微軟正黑體" panose="020B0604030504040204" pitchFamily="34" charset="-120"/>
                        <a:cs typeface="+mn-cs"/>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9F9F9"/>
                    </a:solidFill>
                  </a:tcPr>
                </a:tc>
                <a:extLst>
                  <a:ext uri="{0D108BD9-81ED-4DB2-BD59-A6C34878D82A}">
                    <a16:rowId xmlns:a16="http://schemas.microsoft.com/office/drawing/2014/main" val="8832174"/>
                  </a:ext>
                </a:extLst>
              </a:tr>
              <a:tr h="674468">
                <a:tc>
                  <a:txBody>
                    <a:bodyPr/>
                    <a:lstStyle/>
                    <a:p>
                      <a:pPr marL="0" algn="ctr" defTabSz="914400" rtl="0" eaLnBrk="1" fontAlgn="b" latinLnBrk="0" hangingPunct="1">
                        <a:lnSpc>
                          <a:spcPts val="1600"/>
                        </a:lnSpc>
                        <a:spcBef>
                          <a:spcPts val="900"/>
                        </a:spcBef>
                        <a:spcAft>
                          <a:spcPts val="900"/>
                        </a:spcAft>
                      </a:pPr>
                      <a:r>
                        <a:rPr lang="zh-TW" altLang="en-US" sz="1400" b="1" kern="150">
                          <a:solidFill>
                            <a:schemeClr val="dk1"/>
                          </a:solidFill>
                          <a:effectLst/>
                          <a:latin typeface="微軟正黑體" panose="020B0604030504040204" pitchFamily="34" charset="-120"/>
                          <a:ea typeface="微軟正黑體" panose="020B0604030504040204" pitchFamily="34" charset="-120"/>
                        </a:rPr>
                        <a:t>行政管理費</a:t>
                      </a:r>
                      <a:endParaRPr lang="zh-TW" altLang="en-US" sz="1400" b="1" kern="150">
                        <a:solidFill>
                          <a:schemeClr val="dk1"/>
                        </a:solidFill>
                        <a:effectLst/>
                        <a:latin typeface="微軟正黑體" panose="020B0604030504040204" pitchFamily="34" charset="-120"/>
                        <a:ea typeface="微軟正黑體" panose="020B0604030504040204" pitchFamily="34" charset="-120"/>
                        <a:cs typeface="+mn-cs"/>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9F9F9"/>
                    </a:solidFill>
                  </a:tcPr>
                </a:tc>
                <a:tc>
                  <a:txBody>
                    <a:bodyPr/>
                    <a:lstStyle/>
                    <a:p>
                      <a:pPr marL="0" algn="ctr" defTabSz="914400" rtl="0" eaLnBrk="1" fontAlgn="b" latinLnBrk="0" hangingPunct="1">
                        <a:lnSpc>
                          <a:spcPts val="1600"/>
                        </a:lnSpc>
                        <a:spcBef>
                          <a:spcPts val="900"/>
                        </a:spcBef>
                        <a:spcAft>
                          <a:spcPts val="900"/>
                        </a:spcAft>
                      </a:pPr>
                      <a:r>
                        <a:rPr lang="en-US" sz="1400" b="0" kern="150" dirty="0">
                          <a:solidFill>
                            <a:schemeClr val="dk1"/>
                          </a:solidFill>
                          <a:effectLst/>
                          <a:latin typeface="微軟正黑體" panose="020B0604030504040204" pitchFamily="34" charset="-120"/>
                          <a:ea typeface="微軟正黑體" panose="020B0604030504040204" pitchFamily="34" charset="-120"/>
                        </a:rPr>
                        <a:t>X,XXX</a:t>
                      </a:r>
                      <a:endParaRPr lang="zh-TW" altLang="en-US" sz="1400" b="0" kern="150" dirty="0">
                        <a:solidFill>
                          <a:schemeClr val="dk1"/>
                        </a:solidFill>
                        <a:effectLst/>
                        <a:latin typeface="微軟正黑體" panose="020B0604030504040204" pitchFamily="34" charset="-120"/>
                        <a:ea typeface="微軟正黑體" panose="020B0604030504040204" pitchFamily="34" charset="-120"/>
                        <a:cs typeface="+mn-cs"/>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9F9F9"/>
                    </a:solidFill>
                  </a:tcPr>
                </a:tc>
                <a:tc>
                  <a:txBody>
                    <a:bodyPr/>
                    <a:lstStyle/>
                    <a:p>
                      <a:pPr marL="0" algn="ctr" defTabSz="914400" rtl="0" eaLnBrk="1" fontAlgn="b" latinLnBrk="0" hangingPunct="1">
                        <a:lnSpc>
                          <a:spcPts val="1600"/>
                        </a:lnSpc>
                        <a:spcBef>
                          <a:spcPts val="900"/>
                        </a:spcBef>
                        <a:spcAft>
                          <a:spcPts val="900"/>
                        </a:spcAft>
                      </a:pPr>
                      <a:r>
                        <a:rPr lang="en-US" sz="1400" b="0" kern="150" dirty="0">
                          <a:solidFill>
                            <a:schemeClr val="dk1"/>
                          </a:solidFill>
                          <a:effectLst/>
                          <a:latin typeface="微軟正黑體" panose="020B0604030504040204" pitchFamily="34" charset="-120"/>
                          <a:ea typeface="微軟正黑體" panose="020B0604030504040204" pitchFamily="34" charset="-120"/>
                        </a:rPr>
                        <a:t>X.XX%</a:t>
                      </a:r>
                      <a:endParaRPr lang="zh-TW" altLang="en-US" sz="1400" b="0" kern="150" dirty="0">
                        <a:solidFill>
                          <a:schemeClr val="dk1"/>
                        </a:solidFill>
                        <a:effectLst/>
                        <a:latin typeface="微軟正黑體" panose="020B0604030504040204" pitchFamily="34" charset="-120"/>
                        <a:ea typeface="微軟正黑體" panose="020B0604030504040204" pitchFamily="34" charset="-120"/>
                        <a:cs typeface="+mn-cs"/>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9F9F9"/>
                    </a:solidFill>
                  </a:tcPr>
                </a:tc>
                <a:tc>
                  <a:txBody>
                    <a:bodyPr/>
                    <a:lstStyle/>
                    <a:p>
                      <a:pPr marL="0" algn="ctr" defTabSz="914400" rtl="0" eaLnBrk="1" fontAlgn="b" latinLnBrk="0" hangingPunct="1"/>
                      <a:endParaRPr lang="zh-TW" altLang="en-US" sz="1400" b="0" kern="150" dirty="0">
                        <a:solidFill>
                          <a:schemeClr val="dk1"/>
                        </a:solidFill>
                        <a:effectLst/>
                        <a:latin typeface="微軟正黑體" panose="020B0604030504040204" pitchFamily="34" charset="-120"/>
                        <a:ea typeface="微軟正黑體" panose="020B0604030504040204" pitchFamily="34" charset="-120"/>
                        <a:cs typeface="+mn-cs"/>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9F9F9"/>
                    </a:solidFill>
                  </a:tcPr>
                </a:tc>
                <a:extLst>
                  <a:ext uri="{0D108BD9-81ED-4DB2-BD59-A6C34878D82A}">
                    <a16:rowId xmlns:a16="http://schemas.microsoft.com/office/drawing/2014/main" val="742686873"/>
                  </a:ext>
                </a:extLst>
              </a:tr>
              <a:tr h="674468">
                <a:tc>
                  <a:txBody>
                    <a:bodyPr/>
                    <a:lstStyle/>
                    <a:p>
                      <a:pPr marL="0" algn="ctr" defTabSz="914400" rtl="0" eaLnBrk="1" fontAlgn="b" latinLnBrk="0" hangingPunct="1">
                        <a:lnSpc>
                          <a:spcPts val="1600"/>
                        </a:lnSpc>
                        <a:spcBef>
                          <a:spcPts val="900"/>
                        </a:spcBef>
                        <a:spcAft>
                          <a:spcPts val="900"/>
                        </a:spcAft>
                      </a:pPr>
                      <a:r>
                        <a:rPr lang="zh-TW" altLang="en-US" sz="1400" b="1" kern="150">
                          <a:solidFill>
                            <a:schemeClr val="dk1"/>
                          </a:solidFill>
                          <a:effectLst/>
                          <a:latin typeface="微軟正黑體" panose="020B0604030504040204" pitchFamily="34" charset="-120"/>
                          <a:ea typeface="微軟正黑體" panose="020B0604030504040204" pitchFamily="34" charset="-120"/>
                        </a:rPr>
                        <a:t>其他</a:t>
                      </a:r>
                      <a:r>
                        <a:rPr lang="en-US" sz="1400" b="1" kern="150">
                          <a:solidFill>
                            <a:schemeClr val="dk1"/>
                          </a:solidFill>
                          <a:effectLst/>
                          <a:latin typeface="微軟正黑體" panose="020B0604030504040204" pitchFamily="34" charset="-120"/>
                          <a:ea typeface="微軟正黑體" panose="020B0604030504040204" pitchFamily="34" charset="-120"/>
                        </a:rPr>
                        <a:t>(</a:t>
                      </a:r>
                      <a:r>
                        <a:rPr lang="zh-TW" altLang="en-US" sz="1400" b="1" kern="150">
                          <a:solidFill>
                            <a:schemeClr val="dk1"/>
                          </a:solidFill>
                          <a:effectLst/>
                          <a:latin typeface="微軟正黑體" panose="020B0604030504040204" pitchFamily="34" charset="-120"/>
                          <a:ea typeface="微軟正黑體" panose="020B0604030504040204" pitchFamily="34" charset="-120"/>
                        </a:rPr>
                        <a:t>可自行增列</a:t>
                      </a:r>
                      <a:r>
                        <a:rPr lang="en-US" sz="1400" b="1" kern="150">
                          <a:solidFill>
                            <a:schemeClr val="dk1"/>
                          </a:solidFill>
                          <a:effectLst/>
                          <a:latin typeface="微軟正黑體" panose="020B0604030504040204" pitchFamily="34" charset="-120"/>
                          <a:ea typeface="微軟正黑體" panose="020B0604030504040204" pitchFamily="34" charset="-120"/>
                        </a:rPr>
                        <a:t>)</a:t>
                      </a:r>
                      <a:endParaRPr lang="zh-TW" altLang="en-US" sz="1400" b="1" kern="150">
                        <a:solidFill>
                          <a:schemeClr val="dk1"/>
                        </a:solidFill>
                        <a:effectLst/>
                        <a:latin typeface="微軟正黑體" panose="020B0604030504040204" pitchFamily="34" charset="-120"/>
                        <a:ea typeface="微軟正黑體" panose="020B0604030504040204" pitchFamily="34" charset="-120"/>
                        <a:cs typeface="+mn-cs"/>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9F9F9"/>
                    </a:solidFill>
                  </a:tcPr>
                </a:tc>
                <a:tc>
                  <a:txBody>
                    <a:bodyPr/>
                    <a:lstStyle/>
                    <a:p>
                      <a:pPr marL="0" algn="ctr" defTabSz="914400" rtl="0" eaLnBrk="1" fontAlgn="b" latinLnBrk="0" hangingPunct="1">
                        <a:lnSpc>
                          <a:spcPts val="1600"/>
                        </a:lnSpc>
                        <a:spcBef>
                          <a:spcPts val="900"/>
                        </a:spcBef>
                        <a:spcAft>
                          <a:spcPts val="900"/>
                        </a:spcAft>
                      </a:pPr>
                      <a:r>
                        <a:rPr lang="en-US" sz="1400" b="0" kern="150">
                          <a:solidFill>
                            <a:schemeClr val="dk1"/>
                          </a:solidFill>
                          <a:effectLst/>
                          <a:latin typeface="微軟正黑體" panose="020B0604030504040204" pitchFamily="34" charset="-120"/>
                          <a:ea typeface="微軟正黑體" panose="020B0604030504040204" pitchFamily="34" charset="-120"/>
                        </a:rPr>
                        <a:t>X,XXX</a:t>
                      </a:r>
                      <a:endParaRPr lang="zh-TW" altLang="en-US" sz="1400" b="0" kern="150">
                        <a:solidFill>
                          <a:schemeClr val="dk1"/>
                        </a:solidFill>
                        <a:effectLst/>
                        <a:latin typeface="微軟正黑體" panose="020B0604030504040204" pitchFamily="34" charset="-120"/>
                        <a:ea typeface="微軟正黑體" panose="020B0604030504040204" pitchFamily="34" charset="-120"/>
                        <a:cs typeface="+mn-cs"/>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9F9F9"/>
                    </a:solidFill>
                  </a:tcPr>
                </a:tc>
                <a:tc>
                  <a:txBody>
                    <a:bodyPr/>
                    <a:lstStyle/>
                    <a:p>
                      <a:pPr marL="0" algn="ctr" defTabSz="914400" rtl="0" eaLnBrk="1" fontAlgn="b" latinLnBrk="0" hangingPunct="1">
                        <a:lnSpc>
                          <a:spcPts val="1600"/>
                        </a:lnSpc>
                        <a:spcBef>
                          <a:spcPts val="900"/>
                        </a:spcBef>
                        <a:spcAft>
                          <a:spcPts val="900"/>
                        </a:spcAft>
                      </a:pPr>
                      <a:r>
                        <a:rPr lang="en-US" sz="1400" b="0" kern="150" dirty="0">
                          <a:solidFill>
                            <a:schemeClr val="dk1"/>
                          </a:solidFill>
                          <a:effectLst/>
                          <a:latin typeface="微軟正黑體" panose="020B0604030504040204" pitchFamily="34" charset="-120"/>
                          <a:ea typeface="微軟正黑體" panose="020B0604030504040204" pitchFamily="34" charset="-120"/>
                        </a:rPr>
                        <a:t>X.XX%</a:t>
                      </a:r>
                      <a:endParaRPr lang="zh-TW" altLang="en-US" sz="1400" b="0" kern="150" dirty="0">
                        <a:solidFill>
                          <a:schemeClr val="dk1"/>
                        </a:solidFill>
                        <a:effectLst/>
                        <a:latin typeface="微軟正黑體" panose="020B0604030504040204" pitchFamily="34" charset="-120"/>
                        <a:ea typeface="微軟正黑體" panose="020B0604030504040204" pitchFamily="34" charset="-120"/>
                        <a:cs typeface="+mn-cs"/>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9F9F9"/>
                    </a:solidFill>
                  </a:tcPr>
                </a:tc>
                <a:tc>
                  <a:txBody>
                    <a:bodyPr/>
                    <a:lstStyle/>
                    <a:p>
                      <a:pPr marL="0" algn="ctr" defTabSz="914400" rtl="0" eaLnBrk="1" fontAlgn="b" latinLnBrk="0" hangingPunct="1">
                        <a:lnSpc>
                          <a:spcPts val="1600"/>
                        </a:lnSpc>
                      </a:pPr>
                      <a:r>
                        <a:rPr lang="en-US" sz="1400" b="0" kern="150" dirty="0">
                          <a:solidFill>
                            <a:schemeClr val="dk1"/>
                          </a:solidFill>
                          <a:effectLst/>
                          <a:latin typeface="微軟正黑體" panose="020B0604030504040204" pitchFamily="34" charset="-120"/>
                          <a:ea typeface="微軟正黑體" panose="020B0604030504040204" pitchFamily="34" charset="-120"/>
                        </a:rPr>
                        <a:t> </a:t>
                      </a:r>
                      <a:endParaRPr lang="zh-TW" altLang="en-US" sz="1400" b="0" kern="150" dirty="0">
                        <a:solidFill>
                          <a:schemeClr val="dk1"/>
                        </a:solidFill>
                        <a:effectLst/>
                        <a:latin typeface="微軟正黑體" panose="020B0604030504040204" pitchFamily="34" charset="-120"/>
                        <a:ea typeface="微軟正黑體" panose="020B0604030504040204" pitchFamily="34" charset="-120"/>
                        <a:cs typeface="+mn-cs"/>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9F9F9"/>
                    </a:solidFill>
                  </a:tcPr>
                </a:tc>
                <a:extLst>
                  <a:ext uri="{0D108BD9-81ED-4DB2-BD59-A6C34878D82A}">
                    <a16:rowId xmlns:a16="http://schemas.microsoft.com/office/drawing/2014/main" val="1447547178"/>
                  </a:ext>
                </a:extLst>
              </a:tr>
              <a:tr h="674468">
                <a:tc>
                  <a:txBody>
                    <a:bodyPr/>
                    <a:lstStyle/>
                    <a:p>
                      <a:pPr marL="0" algn="ctr" defTabSz="914400" rtl="0" eaLnBrk="1" fontAlgn="b" latinLnBrk="0" hangingPunct="1">
                        <a:lnSpc>
                          <a:spcPts val="1600"/>
                        </a:lnSpc>
                        <a:spcBef>
                          <a:spcPts val="900"/>
                        </a:spcBef>
                        <a:spcAft>
                          <a:spcPts val="900"/>
                        </a:spcAft>
                      </a:pPr>
                      <a:r>
                        <a:rPr lang="zh-TW" altLang="en-US" sz="1400" b="1" kern="150">
                          <a:solidFill>
                            <a:schemeClr val="dk1"/>
                          </a:solidFill>
                          <a:effectLst/>
                          <a:latin typeface="微軟正黑體" panose="020B0604030504040204" pitchFamily="34" charset="-120"/>
                          <a:ea typeface="微軟正黑體" panose="020B0604030504040204" pitchFamily="34" charset="-120"/>
                        </a:rPr>
                        <a:t>營業稅</a:t>
                      </a:r>
                      <a:endParaRPr lang="zh-TW" altLang="en-US" sz="1400" b="1" kern="150">
                        <a:solidFill>
                          <a:schemeClr val="dk1"/>
                        </a:solidFill>
                        <a:effectLst/>
                        <a:latin typeface="微軟正黑體" panose="020B0604030504040204" pitchFamily="34" charset="-120"/>
                        <a:ea typeface="微軟正黑體" panose="020B0604030504040204" pitchFamily="34" charset="-120"/>
                        <a:cs typeface="+mn-cs"/>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9F9F9"/>
                    </a:solidFill>
                  </a:tcPr>
                </a:tc>
                <a:tc>
                  <a:txBody>
                    <a:bodyPr/>
                    <a:lstStyle/>
                    <a:p>
                      <a:pPr marL="0" algn="ctr" defTabSz="914400" rtl="0" eaLnBrk="1" fontAlgn="b" latinLnBrk="0" hangingPunct="1">
                        <a:lnSpc>
                          <a:spcPts val="1600"/>
                        </a:lnSpc>
                        <a:spcBef>
                          <a:spcPts val="900"/>
                        </a:spcBef>
                        <a:spcAft>
                          <a:spcPts val="900"/>
                        </a:spcAft>
                      </a:pPr>
                      <a:r>
                        <a:rPr lang="en-US" sz="1400" b="0" kern="150">
                          <a:solidFill>
                            <a:schemeClr val="dk1"/>
                          </a:solidFill>
                          <a:effectLst/>
                          <a:latin typeface="微軟正黑體" panose="020B0604030504040204" pitchFamily="34" charset="-120"/>
                          <a:ea typeface="微軟正黑體" panose="020B0604030504040204" pitchFamily="34" charset="-120"/>
                        </a:rPr>
                        <a:t> </a:t>
                      </a:r>
                      <a:endParaRPr lang="zh-TW" altLang="en-US" sz="1400" b="0" kern="150">
                        <a:solidFill>
                          <a:schemeClr val="dk1"/>
                        </a:solidFill>
                        <a:effectLst/>
                        <a:latin typeface="微軟正黑體" panose="020B0604030504040204" pitchFamily="34" charset="-120"/>
                        <a:ea typeface="微軟正黑體" panose="020B0604030504040204" pitchFamily="34" charset="-120"/>
                        <a:cs typeface="+mn-cs"/>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9F9F9"/>
                    </a:solidFill>
                  </a:tcPr>
                </a:tc>
                <a:tc>
                  <a:txBody>
                    <a:bodyPr/>
                    <a:lstStyle/>
                    <a:p>
                      <a:pPr marL="0" algn="ctr" defTabSz="914400" rtl="0" eaLnBrk="1" fontAlgn="b" latinLnBrk="0" hangingPunct="1">
                        <a:lnSpc>
                          <a:spcPts val="1600"/>
                        </a:lnSpc>
                        <a:spcBef>
                          <a:spcPts val="900"/>
                        </a:spcBef>
                        <a:spcAft>
                          <a:spcPts val="900"/>
                        </a:spcAft>
                      </a:pPr>
                      <a:r>
                        <a:rPr lang="en-US" sz="1400" b="0" kern="150">
                          <a:solidFill>
                            <a:schemeClr val="dk1"/>
                          </a:solidFill>
                          <a:effectLst/>
                          <a:latin typeface="微軟正黑體" panose="020B0604030504040204" pitchFamily="34" charset="-120"/>
                          <a:ea typeface="微軟正黑體" panose="020B0604030504040204" pitchFamily="34" charset="-120"/>
                        </a:rPr>
                        <a:t> </a:t>
                      </a:r>
                      <a:endParaRPr lang="zh-TW" altLang="en-US" sz="1400" b="0" kern="150">
                        <a:solidFill>
                          <a:schemeClr val="dk1"/>
                        </a:solidFill>
                        <a:effectLst/>
                        <a:latin typeface="微軟正黑體" panose="020B0604030504040204" pitchFamily="34" charset="-120"/>
                        <a:ea typeface="微軟正黑體" panose="020B0604030504040204" pitchFamily="34" charset="-120"/>
                        <a:cs typeface="+mn-cs"/>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9F9F9"/>
                    </a:solidFill>
                  </a:tcPr>
                </a:tc>
                <a:tc>
                  <a:txBody>
                    <a:bodyPr/>
                    <a:lstStyle/>
                    <a:p>
                      <a:pPr marL="0" algn="ctr" defTabSz="914400" rtl="0" eaLnBrk="1" fontAlgn="b" latinLnBrk="0" hangingPunct="1">
                        <a:lnSpc>
                          <a:spcPts val="1600"/>
                        </a:lnSpc>
                      </a:pPr>
                      <a:r>
                        <a:rPr lang="en-US" sz="1400" b="0" kern="150" dirty="0">
                          <a:solidFill>
                            <a:schemeClr val="dk1"/>
                          </a:solidFill>
                          <a:effectLst/>
                          <a:latin typeface="微軟正黑體" panose="020B0604030504040204" pitchFamily="34" charset="-120"/>
                          <a:ea typeface="微軟正黑體" panose="020B0604030504040204" pitchFamily="34" charset="-120"/>
                        </a:rPr>
                        <a:t> </a:t>
                      </a:r>
                      <a:endParaRPr lang="zh-TW" altLang="en-US" sz="1400" b="0" kern="150" dirty="0">
                        <a:solidFill>
                          <a:schemeClr val="dk1"/>
                        </a:solidFill>
                        <a:effectLst/>
                        <a:latin typeface="微軟正黑體" panose="020B0604030504040204" pitchFamily="34" charset="-120"/>
                        <a:ea typeface="微軟正黑體" panose="020B0604030504040204" pitchFamily="34" charset="-120"/>
                        <a:cs typeface="+mn-cs"/>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9F9F9"/>
                    </a:solidFill>
                  </a:tcPr>
                </a:tc>
                <a:extLst>
                  <a:ext uri="{0D108BD9-81ED-4DB2-BD59-A6C34878D82A}">
                    <a16:rowId xmlns:a16="http://schemas.microsoft.com/office/drawing/2014/main" val="275192685"/>
                  </a:ext>
                </a:extLst>
              </a:tr>
              <a:tr h="674468">
                <a:tc>
                  <a:txBody>
                    <a:bodyPr/>
                    <a:lstStyle/>
                    <a:p>
                      <a:pPr marL="0" algn="ctr" defTabSz="914400" rtl="0" eaLnBrk="1" fontAlgn="b" latinLnBrk="0" hangingPunct="1">
                        <a:lnSpc>
                          <a:spcPts val="1600"/>
                        </a:lnSpc>
                        <a:spcBef>
                          <a:spcPts val="900"/>
                        </a:spcBef>
                        <a:spcAft>
                          <a:spcPts val="900"/>
                        </a:spcAft>
                      </a:pPr>
                      <a:r>
                        <a:rPr lang="zh-TW" altLang="en-US" sz="1400" b="1" kern="150">
                          <a:solidFill>
                            <a:schemeClr val="dk1"/>
                          </a:solidFill>
                          <a:effectLst/>
                          <a:latin typeface="微軟正黑體" panose="020B0604030504040204" pitchFamily="34" charset="-120"/>
                          <a:ea typeface="微軟正黑體" panose="020B0604030504040204" pitchFamily="34" charset="-120"/>
                        </a:rPr>
                        <a:t>總計</a:t>
                      </a:r>
                      <a:endParaRPr lang="zh-TW" altLang="en-US" sz="1400" b="1" kern="150">
                        <a:solidFill>
                          <a:schemeClr val="dk1"/>
                        </a:solidFill>
                        <a:effectLst/>
                        <a:latin typeface="微軟正黑體" panose="020B0604030504040204" pitchFamily="34" charset="-120"/>
                        <a:ea typeface="微軟正黑體" panose="020B0604030504040204" pitchFamily="34" charset="-120"/>
                        <a:cs typeface="+mn-cs"/>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9F9F9"/>
                    </a:solidFill>
                  </a:tcPr>
                </a:tc>
                <a:tc>
                  <a:txBody>
                    <a:bodyPr/>
                    <a:lstStyle/>
                    <a:p>
                      <a:pPr marL="0" algn="ctr" defTabSz="914400" rtl="0" eaLnBrk="1" fontAlgn="b" latinLnBrk="0" hangingPunct="1">
                        <a:lnSpc>
                          <a:spcPts val="1600"/>
                        </a:lnSpc>
                        <a:spcBef>
                          <a:spcPts val="900"/>
                        </a:spcBef>
                        <a:spcAft>
                          <a:spcPts val="900"/>
                        </a:spcAft>
                      </a:pPr>
                      <a:r>
                        <a:rPr lang="en-US" sz="1400" b="0" kern="150">
                          <a:solidFill>
                            <a:schemeClr val="dk1"/>
                          </a:solidFill>
                          <a:effectLst/>
                          <a:latin typeface="微軟正黑體" panose="020B0604030504040204" pitchFamily="34" charset="-120"/>
                          <a:ea typeface="微軟正黑體" panose="020B0604030504040204" pitchFamily="34" charset="-120"/>
                        </a:rPr>
                        <a:t> </a:t>
                      </a:r>
                      <a:endParaRPr lang="zh-TW" altLang="en-US" sz="1400" b="0" kern="150">
                        <a:solidFill>
                          <a:schemeClr val="dk1"/>
                        </a:solidFill>
                        <a:effectLst/>
                        <a:latin typeface="微軟正黑體" panose="020B0604030504040204" pitchFamily="34" charset="-120"/>
                        <a:ea typeface="微軟正黑體" panose="020B0604030504040204" pitchFamily="34" charset="-120"/>
                        <a:cs typeface="+mn-cs"/>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9F9F9"/>
                    </a:solidFill>
                  </a:tcPr>
                </a:tc>
                <a:tc>
                  <a:txBody>
                    <a:bodyPr/>
                    <a:lstStyle/>
                    <a:p>
                      <a:pPr marL="0" algn="ctr" defTabSz="914400" rtl="0" eaLnBrk="1" fontAlgn="b" latinLnBrk="0" hangingPunct="1">
                        <a:lnSpc>
                          <a:spcPts val="1600"/>
                        </a:lnSpc>
                        <a:spcBef>
                          <a:spcPts val="900"/>
                        </a:spcBef>
                        <a:spcAft>
                          <a:spcPts val="900"/>
                        </a:spcAft>
                      </a:pPr>
                      <a:r>
                        <a:rPr lang="en-US" sz="1400" b="0" kern="150">
                          <a:solidFill>
                            <a:schemeClr val="dk1"/>
                          </a:solidFill>
                          <a:effectLst/>
                          <a:latin typeface="微軟正黑體" panose="020B0604030504040204" pitchFamily="34" charset="-120"/>
                          <a:ea typeface="微軟正黑體" panose="020B0604030504040204" pitchFamily="34" charset="-120"/>
                        </a:rPr>
                        <a:t> </a:t>
                      </a:r>
                      <a:endParaRPr lang="zh-TW" altLang="en-US" sz="1400" b="0" kern="150">
                        <a:solidFill>
                          <a:schemeClr val="dk1"/>
                        </a:solidFill>
                        <a:effectLst/>
                        <a:latin typeface="微軟正黑體" panose="020B0604030504040204" pitchFamily="34" charset="-120"/>
                        <a:ea typeface="微軟正黑體" panose="020B0604030504040204" pitchFamily="34" charset="-120"/>
                        <a:cs typeface="+mn-cs"/>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9F9F9"/>
                    </a:solidFill>
                  </a:tcPr>
                </a:tc>
                <a:tc>
                  <a:txBody>
                    <a:bodyPr/>
                    <a:lstStyle/>
                    <a:p>
                      <a:pPr marL="0" algn="ctr" defTabSz="914400" rtl="0" eaLnBrk="1" fontAlgn="b" latinLnBrk="0" hangingPunct="1">
                        <a:lnSpc>
                          <a:spcPts val="1600"/>
                        </a:lnSpc>
                      </a:pPr>
                      <a:r>
                        <a:rPr lang="en-US" sz="1400" b="0" kern="150" dirty="0">
                          <a:solidFill>
                            <a:schemeClr val="dk1"/>
                          </a:solidFill>
                          <a:effectLst/>
                          <a:latin typeface="微軟正黑體" panose="020B0604030504040204" pitchFamily="34" charset="-120"/>
                          <a:ea typeface="微軟正黑體" panose="020B0604030504040204" pitchFamily="34" charset="-120"/>
                        </a:rPr>
                        <a:t> </a:t>
                      </a:r>
                      <a:endParaRPr lang="zh-TW" altLang="en-US" sz="1400" b="0" kern="150" dirty="0">
                        <a:solidFill>
                          <a:schemeClr val="dk1"/>
                        </a:solidFill>
                        <a:effectLst/>
                        <a:latin typeface="微軟正黑體" panose="020B0604030504040204" pitchFamily="34" charset="-120"/>
                        <a:ea typeface="微軟正黑體" panose="020B0604030504040204" pitchFamily="34" charset="-120"/>
                        <a:cs typeface="+mn-cs"/>
                      </a:endParaRPr>
                    </a:p>
                  </a:txBody>
                  <a:tcPr marL="45720" marR="4572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9F9F9"/>
                    </a:solidFill>
                  </a:tcPr>
                </a:tc>
                <a:extLst>
                  <a:ext uri="{0D108BD9-81ED-4DB2-BD59-A6C34878D82A}">
                    <a16:rowId xmlns:a16="http://schemas.microsoft.com/office/drawing/2014/main" val="3812600140"/>
                  </a:ext>
                </a:extLst>
              </a:tr>
            </a:tbl>
          </a:graphicData>
        </a:graphic>
      </p:graphicFrame>
      <p:sp>
        <p:nvSpPr>
          <p:cNvPr id="6" name="文字方塊 5">
            <a:extLst>
              <a:ext uri="{FF2B5EF4-FFF2-40B4-BE49-F238E27FC236}">
                <a16:creationId xmlns:a16="http://schemas.microsoft.com/office/drawing/2014/main" id="{640C6C3D-2357-4844-BB3F-06DD324EE7A9}"/>
              </a:ext>
            </a:extLst>
          </p:cNvPr>
          <p:cNvSpPr txBox="1"/>
          <p:nvPr/>
        </p:nvSpPr>
        <p:spPr>
          <a:xfrm>
            <a:off x="230983" y="6354375"/>
            <a:ext cx="3159917" cy="284550"/>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sz="1200" b="0" i="0" u="none" strike="noStrike" kern="1200" cap="none" spc="0" baseline="0" dirty="0">
                <a:solidFill>
                  <a:srgbClr val="000000"/>
                </a:solidFill>
                <a:uFillTx/>
                <a:latin typeface="微軟正黑體" pitchFamily="34"/>
                <a:ea typeface="微軟正黑體" pitchFamily="34"/>
              </a:rPr>
              <a:t>備註：請</a:t>
            </a:r>
            <a:r>
              <a:rPr lang="zh-TW" altLang="en-US" sz="1200" dirty="0">
                <a:solidFill>
                  <a:srgbClr val="000000"/>
                </a:solidFill>
                <a:latin typeface="微軟正黑體" pitchFamily="34"/>
                <a:ea typeface="微軟正黑體" pitchFamily="34"/>
              </a:rPr>
              <a:t>提案單位</a:t>
            </a:r>
            <a:r>
              <a:rPr lang="zh-TW" sz="1200" b="0" i="0" u="none" strike="noStrike" kern="1200" cap="none" spc="0" baseline="0" dirty="0">
                <a:solidFill>
                  <a:srgbClr val="000000"/>
                </a:solidFill>
                <a:uFillTx/>
                <a:latin typeface="微軟正黑體" pitchFamily="34"/>
                <a:ea typeface="微軟正黑體" pitchFamily="34"/>
              </a:rPr>
              <a:t>自行依簡報需要增減內容</a:t>
            </a:r>
          </a:p>
        </p:txBody>
      </p:sp>
    </p:spTree>
    <p:extLst>
      <p:ext uri="{BB962C8B-B14F-4D97-AF65-F5344CB8AC3E}">
        <p14:creationId xmlns:p14="http://schemas.microsoft.com/office/powerpoint/2010/main" val="438416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內容版面配置區 2">
            <a:extLst>
              <a:ext uri="{FF2B5EF4-FFF2-40B4-BE49-F238E27FC236}">
                <a16:creationId xmlns:a16="http://schemas.microsoft.com/office/drawing/2014/main" id="{2D4C3F2A-5940-4B36-B638-5BD853EB188D}"/>
              </a:ext>
            </a:extLst>
          </p:cNvPr>
          <p:cNvSpPr txBox="1">
            <a:spLocks/>
          </p:cNvSpPr>
          <p:nvPr/>
        </p:nvSpPr>
        <p:spPr>
          <a:xfrm>
            <a:off x="423862" y="219076"/>
            <a:ext cx="11344275" cy="5963850"/>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457200" indent="-457200">
              <a:lnSpc>
                <a:spcPct val="150000"/>
              </a:lnSpc>
              <a:buFont typeface="+mj-ea"/>
              <a:buAutoNum type="ea1ChtPeriod" startAt="6"/>
            </a:pPr>
            <a:r>
              <a:rPr lang="zh-TW" altLang="en-US" b="1" dirty="0">
                <a:solidFill>
                  <a:schemeClr val="tx1"/>
                </a:solidFill>
                <a:latin typeface="微軟正黑體" panose="020B0604030504040204" pitchFamily="34" charset="-120"/>
                <a:ea typeface="微軟正黑體" panose="020B0604030504040204" pitchFamily="34" charset="-120"/>
              </a:rPr>
              <a:t> 計畫可行性分析</a:t>
            </a:r>
            <a:endParaRPr lang="en-US" altLang="zh-TW" b="1" dirty="0">
              <a:solidFill>
                <a:schemeClr val="tx1"/>
              </a:solidFill>
              <a:latin typeface="微軟正黑體" panose="020B0604030504040204" pitchFamily="34" charset="-120"/>
              <a:ea typeface="微軟正黑體" panose="020B0604030504040204" pitchFamily="34" charset="-120"/>
            </a:endParaRPr>
          </a:p>
          <a:p>
            <a:pPr lvl="1">
              <a:lnSpc>
                <a:spcPct val="150000"/>
              </a:lnSpc>
            </a:pPr>
            <a:r>
              <a:rPr lang="en-US" altLang="zh-TW" b="1" dirty="0">
                <a:solidFill>
                  <a:schemeClr val="tx1"/>
                </a:solidFill>
                <a:latin typeface="微軟正黑體" panose="020B0604030504040204" pitchFamily="34" charset="-120"/>
                <a:ea typeface="微軟正黑體" panose="020B0604030504040204" pitchFamily="34" charset="-120"/>
              </a:rPr>
              <a:t>(</a:t>
            </a:r>
            <a:r>
              <a:rPr lang="zh-TW" altLang="en-US" b="1" dirty="0">
                <a:solidFill>
                  <a:schemeClr val="tx1"/>
                </a:solidFill>
                <a:latin typeface="微軟正黑體" panose="020B0604030504040204" pitchFamily="34" charset="-120"/>
                <a:ea typeface="微軟正黑體" panose="020B0604030504040204" pitchFamily="34" charset="-120"/>
              </a:rPr>
              <a:t>一</a:t>
            </a:r>
            <a:r>
              <a:rPr lang="en-US" altLang="zh-TW" b="1" dirty="0">
                <a:solidFill>
                  <a:schemeClr val="tx1"/>
                </a:solidFill>
                <a:latin typeface="微軟正黑體" panose="020B0604030504040204" pitchFamily="34" charset="-120"/>
                <a:ea typeface="微軟正黑體" panose="020B0604030504040204" pitchFamily="34" charset="-120"/>
              </a:rPr>
              <a:t>) </a:t>
            </a:r>
            <a:r>
              <a:rPr lang="zh-TW" altLang="en-US" b="1" dirty="0">
                <a:solidFill>
                  <a:schemeClr val="tx1"/>
                </a:solidFill>
                <a:latin typeface="微軟正黑體" panose="020B0604030504040204" pitchFamily="34" charset="-120"/>
                <a:ea typeface="微軟正黑體" panose="020B0604030504040204" pitchFamily="34" charset="-120"/>
              </a:rPr>
              <a:t>雲端服務供應商實績說明</a:t>
            </a:r>
            <a:r>
              <a:rPr lang="zh-TW" altLang="en-US" b="1" dirty="0">
                <a:solidFill>
                  <a:schemeClr val="tx1"/>
                </a:solidFill>
                <a:latin typeface="新細明體" panose="02020500000000000000" pitchFamily="18" charset="-120"/>
                <a:ea typeface="新細明體" panose="02020500000000000000" pitchFamily="18" charset="-120"/>
              </a:rPr>
              <a:t>：</a:t>
            </a:r>
            <a:endParaRPr lang="en-US" altLang="zh-TW" b="1" dirty="0">
              <a:solidFill>
                <a:schemeClr val="tx1"/>
              </a:solidFill>
              <a:latin typeface="微軟正黑體" panose="020B0604030504040204" pitchFamily="34" charset="-120"/>
              <a:ea typeface="微軟正黑體" panose="020B0604030504040204" pitchFamily="34" charset="-120"/>
            </a:endParaRPr>
          </a:p>
          <a:p>
            <a:pPr marL="1200150" lvl="2" indent="-285750">
              <a:lnSpc>
                <a:spcPct val="150000"/>
              </a:lnSpc>
              <a:buFont typeface="Wingdings" panose="05000000000000000000" pitchFamily="2" charset="2"/>
              <a:buChar char="n"/>
            </a:pPr>
            <a:r>
              <a:rPr lang="zh-TW" altLang="zh-TW"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雲端服務能量、資服業者背景、經歷及導入之成功案例。</a:t>
            </a:r>
            <a:endParaRPr lang="en-US" altLang="zh-TW"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p>
            <a:pPr lvl="1">
              <a:lnSpc>
                <a:spcPct val="150000"/>
              </a:lnSpc>
            </a:pPr>
            <a:r>
              <a:rPr lang="en-US" altLang="zh-TW"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二</a:t>
            </a:r>
            <a:r>
              <a:rPr lang="en-US" altLang="zh-TW"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 </a:t>
            </a:r>
            <a:r>
              <a:rPr lang="zh-TW" altLang="en-US"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計畫管理能力</a:t>
            </a:r>
            <a:r>
              <a:rPr lang="zh-TW" altLang="en-US" b="1" dirty="0">
                <a:solidFill>
                  <a:schemeClr val="tx1"/>
                </a:solidFill>
                <a:latin typeface="新細明體" panose="02020500000000000000" pitchFamily="18" charset="-120"/>
                <a:ea typeface="新細明體" panose="02020500000000000000" pitchFamily="18" charset="-120"/>
                <a:cs typeface="Times New Roman" panose="02020603050405020304" pitchFamily="18" charset="0"/>
              </a:rPr>
              <a:t>：</a:t>
            </a:r>
            <a:endParaRPr lang="en-US" altLang="zh-TW" b="1" dirty="0">
              <a:solidFill>
                <a:schemeClr val="tx1"/>
              </a:solidFill>
              <a:latin typeface="新細明體" panose="02020500000000000000" pitchFamily="18" charset="-120"/>
              <a:ea typeface="新細明體" panose="02020500000000000000" pitchFamily="18" charset="-120"/>
              <a:cs typeface="Times New Roman" panose="02020603050405020304" pitchFamily="18" charset="0"/>
            </a:endParaRPr>
          </a:p>
          <a:p>
            <a:pPr marL="1200150" lvl="2" indent="-285750">
              <a:lnSpc>
                <a:spcPct val="150000"/>
              </a:lnSpc>
              <a:buFont typeface="Wingdings" panose="05000000000000000000" pitchFamily="2" charset="2"/>
              <a:buChar char="n"/>
            </a:pPr>
            <a:r>
              <a:rPr lang="zh-TW" altLang="zh-TW" sz="18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含提案單位服務能量、專案相關實績說明及合作單位之專業能量說明，如有相關佐證或證照文件可檢附。</a:t>
            </a:r>
            <a:endParaRPr lang="en-US" altLang="zh-TW" b="1" dirty="0">
              <a:solidFill>
                <a:schemeClr val="tx1"/>
              </a:solidFill>
              <a:latin typeface="微軟正黑體" panose="020B0604030504040204" pitchFamily="34" charset="-120"/>
              <a:ea typeface="微軟正黑體" panose="020B0604030504040204" pitchFamily="34" charset="-120"/>
            </a:endParaRPr>
          </a:p>
          <a:p>
            <a:pPr lvl="1">
              <a:lnSpc>
                <a:spcPct val="150000"/>
              </a:lnSpc>
            </a:pPr>
            <a:r>
              <a:rPr lang="en-US" altLang="zh-TW" b="1" dirty="0">
                <a:solidFill>
                  <a:schemeClr val="tx1"/>
                </a:solidFill>
                <a:latin typeface="微軟正黑體" panose="020B0604030504040204" pitchFamily="34" charset="-120"/>
                <a:ea typeface="微軟正黑體" panose="020B0604030504040204" pitchFamily="34" charset="-120"/>
              </a:rPr>
              <a:t>(</a:t>
            </a:r>
            <a:r>
              <a:rPr lang="zh-TW" altLang="en-US" b="1" dirty="0">
                <a:solidFill>
                  <a:schemeClr val="tx1"/>
                </a:solidFill>
                <a:latin typeface="微軟正黑體" panose="020B0604030504040204" pitchFamily="34" charset="-120"/>
                <a:ea typeface="微軟正黑體" panose="020B0604030504040204" pitchFamily="34" charset="-120"/>
              </a:rPr>
              <a:t>三</a:t>
            </a:r>
            <a:r>
              <a:rPr lang="en-US" altLang="zh-TW" b="1" dirty="0">
                <a:solidFill>
                  <a:schemeClr val="tx1"/>
                </a:solidFill>
                <a:latin typeface="微軟正黑體" panose="020B0604030504040204" pitchFamily="34" charset="-120"/>
                <a:ea typeface="微軟正黑體" panose="020B0604030504040204" pitchFamily="34" charset="-120"/>
              </a:rPr>
              <a:t>) </a:t>
            </a:r>
            <a:r>
              <a:rPr lang="zh-TW" altLang="en-US" b="1" dirty="0">
                <a:solidFill>
                  <a:schemeClr val="tx1"/>
                </a:solidFill>
                <a:latin typeface="微軟正黑體" panose="020B0604030504040204" pitchFamily="34" charset="-120"/>
                <a:ea typeface="微軟正黑體" panose="020B0604030504040204" pitchFamily="34" charset="-120"/>
              </a:rPr>
              <a:t>過往執行政府單位資訊應用相關輔導計畫</a:t>
            </a:r>
            <a:r>
              <a:rPr lang="zh-TW" altLang="en-US" b="1" dirty="0">
                <a:solidFill>
                  <a:schemeClr val="tx1"/>
                </a:solidFill>
                <a:latin typeface="新細明體" panose="02020500000000000000" pitchFamily="18" charset="-120"/>
                <a:ea typeface="新細明體" panose="02020500000000000000" pitchFamily="18" charset="-120"/>
              </a:rPr>
              <a:t>：</a:t>
            </a:r>
            <a:endParaRPr lang="en-US" altLang="zh-TW" b="1" dirty="0">
              <a:solidFill>
                <a:schemeClr val="tx1"/>
              </a:solidFill>
              <a:latin typeface="新細明體" panose="02020500000000000000" pitchFamily="18" charset="-120"/>
              <a:ea typeface="新細明體" panose="02020500000000000000" pitchFamily="18" charset="-120"/>
            </a:endParaRPr>
          </a:p>
          <a:p>
            <a:pPr lvl="2">
              <a:lnSpc>
                <a:spcPct val="150000"/>
              </a:lnSpc>
            </a:pPr>
            <a:endParaRPr lang="en-US" altLang="zh-TW" b="1" dirty="0">
              <a:solidFill>
                <a:schemeClr val="tx1"/>
              </a:solidFill>
              <a:latin typeface="微軟正黑體" panose="020B0604030504040204" pitchFamily="34" charset="-120"/>
              <a:ea typeface="微軟正黑體" panose="020B0604030504040204" pitchFamily="34" charset="-120"/>
            </a:endParaRPr>
          </a:p>
        </p:txBody>
      </p:sp>
      <p:graphicFrame>
        <p:nvGraphicFramePr>
          <p:cNvPr id="2" name="表格 1">
            <a:extLst>
              <a:ext uri="{FF2B5EF4-FFF2-40B4-BE49-F238E27FC236}">
                <a16:creationId xmlns:a16="http://schemas.microsoft.com/office/drawing/2014/main" id="{D630D6E4-AA22-4AF8-B77F-86653C756C67}"/>
              </a:ext>
            </a:extLst>
          </p:cNvPr>
          <p:cNvGraphicFramePr>
            <a:graphicFrameLocks noGrp="1"/>
          </p:cNvGraphicFramePr>
          <p:nvPr>
            <p:extLst>
              <p:ext uri="{D42A27DB-BD31-4B8C-83A1-F6EECF244321}">
                <p14:modId xmlns:p14="http://schemas.microsoft.com/office/powerpoint/2010/main" val="2314623281"/>
              </p:ext>
            </p:extLst>
          </p:nvPr>
        </p:nvGraphicFramePr>
        <p:xfrm>
          <a:off x="1437004" y="3759605"/>
          <a:ext cx="10107295" cy="2556090"/>
        </p:xfrm>
        <a:graphic>
          <a:graphicData uri="http://schemas.openxmlformats.org/drawingml/2006/table">
            <a:tbl>
              <a:tblPr>
                <a:tableStyleId>{BDBED569-4797-4DF1-A0F4-6AAB3CD982D8}</a:tableStyleId>
              </a:tblPr>
              <a:tblGrid>
                <a:gridCol w="582296">
                  <a:extLst>
                    <a:ext uri="{9D8B030D-6E8A-4147-A177-3AD203B41FA5}">
                      <a16:colId xmlns:a16="http://schemas.microsoft.com/office/drawing/2014/main" val="444439761"/>
                    </a:ext>
                  </a:extLst>
                </a:gridCol>
                <a:gridCol w="3533775">
                  <a:extLst>
                    <a:ext uri="{9D8B030D-6E8A-4147-A177-3AD203B41FA5}">
                      <a16:colId xmlns:a16="http://schemas.microsoft.com/office/drawing/2014/main" val="2723488158"/>
                    </a:ext>
                  </a:extLst>
                </a:gridCol>
                <a:gridCol w="1828800">
                  <a:extLst>
                    <a:ext uri="{9D8B030D-6E8A-4147-A177-3AD203B41FA5}">
                      <a16:colId xmlns:a16="http://schemas.microsoft.com/office/drawing/2014/main" val="3598129438"/>
                    </a:ext>
                  </a:extLst>
                </a:gridCol>
                <a:gridCol w="2695575">
                  <a:extLst>
                    <a:ext uri="{9D8B030D-6E8A-4147-A177-3AD203B41FA5}">
                      <a16:colId xmlns:a16="http://schemas.microsoft.com/office/drawing/2014/main" val="1719871878"/>
                    </a:ext>
                  </a:extLst>
                </a:gridCol>
                <a:gridCol w="1466849">
                  <a:extLst>
                    <a:ext uri="{9D8B030D-6E8A-4147-A177-3AD203B41FA5}">
                      <a16:colId xmlns:a16="http://schemas.microsoft.com/office/drawing/2014/main" val="2225050972"/>
                    </a:ext>
                  </a:extLst>
                </a:gridCol>
              </a:tblGrid>
              <a:tr h="434890">
                <a:tc>
                  <a:txBody>
                    <a:bodyPr/>
                    <a:lstStyle/>
                    <a:p>
                      <a:pPr algn="ctr"/>
                      <a:r>
                        <a:rPr lang="zh-TW" sz="1400" b="1" kern="150" dirty="0">
                          <a:effectLst/>
                          <a:latin typeface="微軟正黑體" panose="020B0604030504040204" pitchFamily="34" charset="-120"/>
                          <a:ea typeface="微軟正黑體" panose="020B0604030504040204" pitchFamily="34" charset="-120"/>
                        </a:rPr>
                        <a:t>項次</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solidFill>
                      <a:schemeClr val="bg2"/>
                    </a:solidFill>
                  </a:tcPr>
                </a:tc>
                <a:tc>
                  <a:txBody>
                    <a:bodyPr/>
                    <a:lstStyle/>
                    <a:p>
                      <a:pPr algn="ctr"/>
                      <a:r>
                        <a:rPr lang="zh-TW" sz="1400" b="1" kern="150" dirty="0">
                          <a:effectLst/>
                          <a:latin typeface="微軟正黑體" panose="020B0604030504040204" pitchFamily="34" charset="-120"/>
                          <a:ea typeface="微軟正黑體" panose="020B0604030504040204" pitchFamily="34" charset="-120"/>
                        </a:rPr>
                        <a:t>計畫名稱</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solidFill>
                      <a:schemeClr val="bg2"/>
                    </a:solidFill>
                  </a:tcPr>
                </a:tc>
                <a:tc>
                  <a:txBody>
                    <a:bodyPr/>
                    <a:lstStyle/>
                    <a:p>
                      <a:pPr algn="ctr"/>
                      <a:r>
                        <a:rPr lang="zh-TW" sz="1400" b="1" kern="150" dirty="0">
                          <a:effectLst/>
                          <a:latin typeface="微軟正黑體" panose="020B0604030504040204" pitchFamily="34" charset="-120"/>
                          <a:ea typeface="微軟正黑體" panose="020B0604030504040204" pitchFamily="34" charset="-120"/>
                        </a:rPr>
                        <a:t>計畫期間</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solidFill>
                      <a:schemeClr val="bg2"/>
                    </a:solidFill>
                  </a:tcPr>
                </a:tc>
                <a:tc>
                  <a:txBody>
                    <a:bodyPr/>
                    <a:lstStyle/>
                    <a:p>
                      <a:pPr algn="ctr"/>
                      <a:r>
                        <a:rPr lang="zh-TW" sz="1400" b="1" kern="150" dirty="0">
                          <a:effectLst/>
                          <a:latin typeface="微軟正黑體" panose="020B0604030504040204" pitchFamily="34" charset="-120"/>
                          <a:ea typeface="微軟正黑體" panose="020B0604030504040204" pitchFamily="34" charset="-120"/>
                        </a:rPr>
                        <a:t>委辦單位</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solidFill>
                      <a:schemeClr val="bg2"/>
                    </a:solidFill>
                  </a:tcPr>
                </a:tc>
                <a:tc>
                  <a:txBody>
                    <a:bodyPr/>
                    <a:lstStyle/>
                    <a:p>
                      <a:pPr algn="ctr"/>
                      <a:r>
                        <a:rPr lang="zh-TW" sz="1400" b="1" kern="150" dirty="0">
                          <a:effectLst/>
                          <a:latin typeface="微軟正黑體" panose="020B0604030504040204" pitchFamily="34" charset="-120"/>
                          <a:ea typeface="微軟正黑體" panose="020B0604030504040204" pitchFamily="34" charset="-120"/>
                        </a:rPr>
                        <a:t>計畫經費</a:t>
                      </a:r>
                      <a:r>
                        <a:rPr lang="en-US" altLang="zh-TW" sz="1400" b="1" kern="150" dirty="0">
                          <a:effectLst/>
                          <a:latin typeface="微軟正黑體" panose="020B0604030504040204" pitchFamily="34" charset="-120"/>
                          <a:ea typeface="微軟正黑體" panose="020B0604030504040204" pitchFamily="34" charset="-120"/>
                        </a:rPr>
                        <a:t> </a:t>
                      </a:r>
                    </a:p>
                    <a:p>
                      <a:pPr algn="ctr"/>
                      <a:r>
                        <a:rPr lang="en-US" sz="1050" b="1" kern="150" dirty="0">
                          <a:effectLst/>
                          <a:latin typeface="微軟正黑體" panose="020B0604030504040204" pitchFamily="34" charset="-120"/>
                          <a:ea typeface="微軟正黑體" panose="020B0604030504040204" pitchFamily="34" charset="-120"/>
                        </a:rPr>
                        <a:t>(</a:t>
                      </a:r>
                      <a:r>
                        <a:rPr lang="zh-TW" sz="1050" b="1" kern="150" dirty="0">
                          <a:effectLst/>
                          <a:latin typeface="微軟正黑體" panose="020B0604030504040204" pitchFamily="34" charset="-120"/>
                          <a:ea typeface="微軟正黑體" panose="020B0604030504040204" pitchFamily="34" charset="-120"/>
                        </a:rPr>
                        <a:t>新台幣</a:t>
                      </a:r>
                      <a:r>
                        <a:rPr lang="en-US" altLang="zh-TW" sz="1050" b="1" kern="150" dirty="0">
                          <a:effectLst/>
                          <a:latin typeface="微軟正黑體" panose="020B0604030504040204" pitchFamily="34" charset="-120"/>
                          <a:ea typeface="微軟正黑體" panose="020B0604030504040204" pitchFamily="34" charset="-120"/>
                        </a:rPr>
                        <a:t>: </a:t>
                      </a:r>
                      <a:r>
                        <a:rPr lang="zh-TW" sz="1050" b="1" kern="150" dirty="0">
                          <a:effectLst/>
                          <a:latin typeface="微軟正黑體" panose="020B0604030504040204" pitchFamily="34" charset="-120"/>
                          <a:ea typeface="微軟正黑體" panose="020B0604030504040204" pitchFamily="34" charset="-120"/>
                        </a:rPr>
                        <a:t>元</a:t>
                      </a:r>
                      <a:r>
                        <a:rPr lang="en-US" sz="1050" b="1" kern="150" dirty="0">
                          <a:effectLst/>
                          <a:latin typeface="微軟正黑體" panose="020B0604030504040204" pitchFamily="34" charset="-120"/>
                          <a:ea typeface="微軟正黑體" panose="020B0604030504040204" pitchFamily="34" charset="-120"/>
                        </a:rPr>
                        <a:t>)</a:t>
                      </a:r>
                      <a:endParaRPr lang="zh-TW" sz="105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solidFill>
                      <a:schemeClr val="bg2"/>
                    </a:solidFill>
                  </a:tcPr>
                </a:tc>
                <a:extLst>
                  <a:ext uri="{0D108BD9-81ED-4DB2-BD59-A6C34878D82A}">
                    <a16:rowId xmlns:a16="http://schemas.microsoft.com/office/drawing/2014/main" val="8432255"/>
                  </a:ext>
                </a:extLst>
              </a:tr>
              <a:tr h="424240">
                <a:tc>
                  <a:txBody>
                    <a:bodyPr/>
                    <a:lstStyle/>
                    <a:p>
                      <a:pPr algn="ctr"/>
                      <a:r>
                        <a:rPr lang="en-US" sz="1400" b="1" kern="150" dirty="0">
                          <a:effectLst/>
                          <a:latin typeface="微軟正黑體" panose="020B0604030504040204" pitchFamily="34" charset="-120"/>
                          <a:ea typeface="微軟正黑體" panose="020B0604030504040204" pitchFamily="34" charset="-120"/>
                        </a:rPr>
                        <a:t>1</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algn="ctr"/>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algn="ctr"/>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algn="ctr"/>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853440369"/>
                  </a:ext>
                </a:extLst>
              </a:tr>
              <a:tr h="424240">
                <a:tc>
                  <a:txBody>
                    <a:bodyPr/>
                    <a:lstStyle/>
                    <a:p>
                      <a:pPr algn="ctr"/>
                      <a:r>
                        <a:rPr lang="en-US" sz="1400" b="1" kern="150" dirty="0">
                          <a:effectLst/>
                          <a:latin typeface="微軟正黑體" panose="020B0604030504040204" pitchFamily="34" charset="-120"/>
                          <a:ea typeface="微軟正黑體" panose="020B0604030504040204" pitchFamily="34" charset="-120"/>
                        </a:rPr>
                        <a:t>2</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algn="ctr"/>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164031916"/>
                  </a:ext>
                </a:extLst>
              </a:tr>
              <a:tr h="424240">
                <a:tc>
                  <a:txBody>
                    <a:bodyPr/>
                    <a:lstStyle/>
                    <a:p>
                      <a:pPr algn="ctr"/>
                      <a:r>
                        <a:rPr lang="en-US" sz="1400" b="1" kern="150" dirty="0">
                          <a:effectLst/>
                          <a:latin typeface="微軟正黑體" panose="020B0604030504040204" pitchFamily="34" charset="-120"/>
                          <a:ea typeface="微軟正黑體" panose="020B0604030504040204" pitchFamily="34" charset="-120"/>
                        </a:rPr>
                        <a:t>3</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algn="ctr"/>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783300003"/>
                  </a:ext>
                </a:extLst>
              </a:tr>
              <a:tr h="424240">
                <a:tc>
                  <a:txBody>
                    <a:bodyPr/>
                    <a:lstStyle/>
                    <a:p>
                      <a:pPr algn="ctr"/>
                      <a:r>
                        <a:rPr lang="en-US" sz="1400" b="1" kern="150" dirty="0">
                          <a:effectLst/>
                          <a:latin typeface="微軟正黑體" panose="020B0604030504040204" pitchFamily="34" charset="-120"/>
                          <a:ea typeface="微軟正黑體" panose="020B0604030504040204" pitchFamily="34" charset="-120"/>
                        </a:rPr>
                        <a:t>4</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060291714"/>
                  </a:ext>
                </a:extLst>
              </a:tr>
              <a:tr h="424240">
                <a:tc>
                  <a:txBody>
                    <a:bodyPr/>
                    <a:lstStyle/>
                    <a:p>
                      <a:pPr algn="ctr"/>
                      <a:r>
                        <a:rPr lang="en-US" sz="1400" b="1" kern="150" dirty="0">
                          <a:effectLst/>
                          <a:latin typeface="微軟正黑體" panose="020B0604030504040204" pitchFamily="34" charset="-120"/>
                          <a:ea typeface="微軟正黑體" panose="020B0604030504040204" pitchFamily="34" charset="-120"/>
                        </a:rPr>
                        <a:t>5</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algn="ctr"/>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algn="ctr"/>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372299071"/>
                  </a:ext>
                </a:extLst>
              </a:tr>
            </a:tbl>
          </a:graphicData>
        </a:graphic>
      </p:graphicFrame>
      <p:sp>
        <p:nvSpPr>
          <p:cNvPr id="6" name="文字方塊 5">
            <a:extLst>
              <a:ext uri="{FF2B5EF4-FFF2-40B4-BE49-F238E27FC236}">
                <a16:creationId xmlns:a16="http://schemas.microsoft.com/office/drawing/2014/main" id="{49256BB5-8FA2-4018-A492-C0346379A1BA}"/>
              </a:ext>
            </a:extLst>
          </p:cNvPr>
          <p:cNvSpPr txBox="1"/>
          <p:nvPr/>
        </p:nvSpPr>
        <p:spPr>
          <a:xfrm>
            <a:off x="230983" y="6354375"/>
            <a:ext cx="3159917" cy="284550"/>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sz="1200" b="0" i="0" u="none" strike="noStrike" kern="1200" cap="none" spc="0" baseline="0" dirty="0">
                <a:solidFill>
                  <a:srgbClr val="000000"/>
                </a:solidFill>
                <a:uFillTx/>
                <a:latin typeface="微軟正黑體" pitchFamily="34"/>
                <a:ea typeface="微軟正黑體" pitchFamily="34"/>
              </a:rPr>
              <a:t>備註：請</a:t>
            </a:r>
            <a:r>
              <a:rPr lang="zh-TW" altLang="en-US" sz="1200" dirty="0">
                <a:solidFill>
                  <a:srgbClr val="000000"/>
                </a:solidFill>
                <a:latin typeface="微軟正黑體" pitchFamily="34"/>
                <a:ea typeface="微軟正黑體" pitchFamily="34"/>
              </a:rPr>
              <a:t>提案單位</a:t>
            </a:r>
            <a:r>
              <a:rPr lang="zh-TW" sz="1200" b="0" i="0" u="none" strike="noStrike" kern="1200" cap="none" spc="0" baseline="0" dirty="0">
                <a:solidFill>
                  <a:srgbClr val="000000"/>
                </a:solidFill>
                <a:uFillTx/>
                <a:latin typeface="微軟正黑體" pitchFamily="34"/>
                <a:ea typeface="微軟正黑體" pitchFamily="34"/>
              </a:rPr>
              <a:t>自行依簡報需要增減內容</a:t>
            </a:r>
          </a:p>
        </p:txBody>
      </p:sp>
    </p:spTree>
    <p:extLst>
      <p:ext uri="{BB962C8B-B14F-4D97-AF65-F5344CB8AC3E}">
        <p14:creationId xmlns:p14="http://schemas.microsoft.com/office/powerpoint/2010/main" val="20052437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527270" y="1666124"/>
            <a:ext cx="2384573" cy="2384573"/>
            <a:chOff x="4240335" y="3008435"/>
            <a:chExt cx="3711332" cy="3711332"/>
          </a:xfrm>
        </p:grpSpPr>
        <p:sp>
          <p:nvSpPr>
            <p:cNvPr id="3" name="椭圆 2"/>
            <p:cNvSpPr/>
            <p:nvPr/>
          </p:nvSpPr>
          <p:spPr>
            <a:xfrm>
              <a:off x="4240335" y="3008435"/>
              <a:ext cx="3711332" cy="3711332"/>
            </a:xfrm>
            <a:prstGeom prst="ellipse">
              <a:avLst/>
            </a:prstGeom>
            <a:gradFill>
              <a:gsLst>
                <a:gs pos="100000">
                  <a:schemeClr val="bg1">
                    <a:lumMod val="75000"/>
                  </a:schemeClr>
                </a:gs>
                <a:gs pos="0">
                  <a:schemeClr val="bg1"/>
                </a:gs>
              </a:gsLst>
              <a:lin ang="5400000" scaled="0"/>
            </a:gradFill>
            <a:ln w="9525">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sz="1865">
                <a:solidFill>
                  <a:srgbClr val="FFFFFF"/>
                </a:solidFill>
                <a:latin typeface="微软雅黑 Light" panose="020B0502040204020203" pitchFamily="34" charset="-122"/>
                <a:ea typeface="微软雅黑 Light" panose="020B0502040204020203" pitchFamily="34" charset="-122"/>
                <a:sym typeface="微软雅黑 Light" panose="020B0502040204020203" pitchFamily="34" charset="-122"/>
              </a:endParaRPr>
            </a:p>
          </p:txBody>
        </p:sp>
        <p:grpSp>
          <p:nvGrpSpPr>
            <p:cNvPr id="4" name="组合 3"/>
            <p:cNvGrpSpPr/>
            <p:nvPr/>
          </p:nvGrpSpPr>
          <p:grpSpPr>
            <a:xfrm>
              <a:off x="4710169" y="3478269"/>
              <a:ext cx="2771663" cy="2771663"/>
              <a:chOff x="2193191" y="1899415"/>
              <a:chExt cx="2421376" cy="2421376"/>
            </a:xfrm>
            <a:effectLst/>
          </p:grpSpPr>
          <p:sp>
            <p:nvSpPr>
              <p:cNvPr id="5" name="椭圆 4"/>
              <p:cNvSpPr/>
              <p:nvPr/>
            </p:nvSpPr>
            <p:spPr>
              <a:xfrm>
                <a:off x="2193191" y="1899415"/>
                <a:ext cx="2421376" cy="2421376"/>
              </a:xfrm>
              <a:prstGeom prst="ellipse">
                <a:avLst/>
              </a:prstGeom>
              <a:solidFill>
                <a:srgbClr val="11A0B3"/>
              </a:solidFill>
              <a:ln w="31750">
                <a:gradFill flip="none" rotWithShape="1">
                  <a:gsLst>
                    <a:gs pos="0">
                      <a:schemeClr val="bg1">
                        <a:lumMod val="75000"/>
                      </a:schemeClr>
                    </a:gs>
                    <a:gs pos="100000">
                      <a:schemeClr val="bg1"/>
                    </a:gs>
                  </a:gsLst>
                  <a:lin ang="2700000" scaled="1"/>
                  <a:tileRect/>
                </a:gradFill>
              </a:ln>
              <a:effectLst>
                <a:innerShdw blurRad="127000" dist="63500" dir="13500000">
                  <a:schemeClr val="accent3">
                    <a:lumMod val="50000"/>
                    <a:alpha val="8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sz="1865">
                  <a:solidFill>
                    <a:srgbClr val="FFFFFF"/>
                  </a:solidFill>
                  <a:latin typeface="微软雅黑 Light" panose="020B0502040204020203" pitchFamily="34" charset="-122"/>
                  <a:ea typeface="微软雅黑 Light" panose="020B0502040204020203" pitchFamily="34" charset="-122"/>
                  <a:sym typeface="微软雅黑 Light" panose="020B0502040204020203" pitchFamily="34" charset="-122"/>
                </a:endParaRPr>
              </a:p>
            </p:txBody>
          </p:sp>
          <p:sp>
            <p:nvSpPr>
              <p:cNvPr id="6" name="椭圆 5"/>
              <p:cNvSpPr/>
              <p:nvPr/>
            </p:nvSpPr>
            <p:spPr>
              <a:xfrm>
                <a:off x="2345502" y="2051726"/>
                <a:ext cx="2116756" cy="2116756"/>
              </a:xfrm>
              <a:prstGeom prst="ellipse">
                <a:avLst/>
              </a:prstGeom>
              <a:solidFill>
                <a:schemeClr val="bg1">
                  <a:lumMod val="95000"/>
                </a:schemeClr>
              </a:solidFill>
              <a:ln w="50800">
                <a:noFill/>
              </a:ln>
              <a:effectLst>
                <a:outerShdw blurRad="152400" dist="63500" dir="2700000" algn="tl" rotWithShape="0">
                  <a:schemeClr val="accent3">
                    <a:lumMod val="50000"/>
                    <a:alpha val="64000"/>
                  </a:schemeClr>
                </a:outerShdw>
              </a:effectLst>
              <a:scene3d>
                <a:camera prst="orthographicFront"/>
                <a:lightRig rig="threePt" dir="t"/>
              </a:scene3d>
              <a:sp3d prstMaterial="softEdge">
                <a:bevelT w="82550" h="254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sz="1865">
                  <a:solidFill>
                    <a:srgbClr val="FFFFFF"/>
                  </a:solidFill>
                  <a:latin typeface="微软雅黑 Light" panose="020B0502040204020203" pitchFamily="34" charset="-122"/>
                  <a:ea typeface="微软雅黑 Light" panose="020B0502040204020203" pitchFamily="34" charset="-122"/>
                  <a:sym typeface="微软雅黑 Light" panose="020B0502040204020203" pitchFamily="34" charset="-122"/>
                </a:endParaRPr>
              </a:p>
            </p:txBody>
          </p:sp>
        </p:grpSp>
      </p:grpSp>
      <p:sp>
        <p:nvSpPr>
          <p:cNvPr id="24" name="任意多边形 23"/>
          <p:cNvSpPr/>
          <p:nvPr/>
        </p:nvSpPr>
        <p:spPr>
          <a:xfrm>
            <a:off x="600" y="-348344"/>
            <a:ext cx="2718956" cy="7417183"/>
          </a:xfrm>
          <a:custGeom>
            <a:avLst/>
            <a:gdLst>
              <a:gd name="connsiteX0" fmla="*/ 0 w 2837789"/>
              <a:gd name="connsiteY0" fmla="*/ 0 h 8001905"/>
              <a:gd name="connsiteX1" fmla="*/ 2837788 w 2837789"/>
              <a:gd name="connsiteY1" fmla="*/ 0 h 8001905"/>
              <a:gd name="connsiteX2" fmla="*/ 2837788 w 2837789"/>
              <a:gd name="connsiteY2" fmla="*/ 1968500 h 8001905"/>
              <a:gd name="connsiteX3" fmla="*/ 2837789 w 2837789"/>
              <a:gd name="connsiteY3" fmla="*/ 1968500 h 8001905"/>
              <a:gd name="connsiteX4" fmla="*/ 2837789 w 2837789"/>
              <a:gd name="connsiteY4" fmla="*/ 2363879 h 8001905"/>
              <a:gd name="connsiteX5" fmla="*/ 2618085 w 2837789"/>
              <a:gd name="connsiteY5" fmla="*/ 2386026 h 8001905"/>
              <a:gd name="connsiteX6" fmla="*/ 1747634 w 2837789"/>
              <a:gd name="connsiteY6" fmla="*/ 3454034 h 8001905"/>
              <a:gd name="connsiteX7" fmla="*/ 2618085 w 2837789"/>
              <a:gd name="connsiteY7" fmla="*/ 4522042 h 8001905"/>
              <a:gd name="connsiteX8" fmla="*/ 2837789 w 2837789"/>
              <a:gd name="connsiteY8" fmla="*/ 4544190 h 8001905"/>
              <a:gd name="connsiteX9" fmla="*/ 2837789 w 2837789"/>
              <a:gd name="connsiteY9" fmla="*/ 6858000 h 8001905"/>
              <a:gd name="connsiteX10" fmla="*/ 2837788 w 2837789"/>
              <a:gd name="connsiteY10" fmla="*/ 6858000 h 8001905"/>
              <a:gd name="connsiteX11" fmla="*/ 2837788 w 2837789"/>
              <a:gd name="connsiteY11" fmla="*/ 8001905 h 8001905"/>
              <a:gd name="connsiteX12" fmla="*/ 0 w 2837789"/>
              <a:gd name="connsiteY12" fmla="*/ 8001905 h 8001905"/>
              <a:gd name="connsiteX13" fmla="*/ 0 w 2837789"/>
              <a:gd name="connsiteY13" fmla="*/ 6858000 h 8001905"/>
              <a:gd name="connsiteX14" fmla="*/ 0 w 2837789"/>
              <a:gd name="connsiteY14" fmla="*/ 6376305 h 8001905"/>
              <a:gd name="connsiteX15" fmla="*/ 0 w 2837789"/>
              <a:gd name="connsiteY15" fmla="*/ 2133600 h 8001905"/>
              <a:gd name="connsiteX16" fmla="*/ 0 w 2837789"/>
              <a:gd name="connsiteY16" fmla="*/ 1968500 h 8001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37789" h="8001905">
                <a:moveTo>
                  <a:pt x="0" y="0"/>
                </a:moveTo>
                <a:lnTo>
                  <a:pt x="2837788" y="0"/>
                </a:lnTo>
                <a:lnTo>
                  <a:pt x="2837788" y="1968500"/>
                </a:lnTo>
                <a:lnTo>
                  <a:pt x="2837789" y="1968500"/>
                </a:lnTo>
                <a:lnTo>
                  <a:pt x="2837789" y="2363879"/>
                </a:lnTo>
                <a:lnTo>
                  <a:pt x="2618085" y="2386026"/>
                </a:lnTo>
                <a:cubicBezTo>
                  <a:pt x="2121320" y="2487680"/>
                  <a:pt x="1747634" y="2927218"/>
                  <a:pt x="1747634" y="3454034"/>
                </a:cubicBezTo>
                <a:cubicBezTo>
                  <a:pt x="1747634" y="3980852"/>
                  <a:pt x="2121320" y="4420389"/>
                  <a:pt x="2618085" y="4522042"/>
                </a:cubicBezTo>
                <a:lnTo>
                  <a:pt x="2837789" y="4544190"/>
                </a:lnTo>
                <a:lnTo>
                  <a:pt x="2837789" y="6858000"/>
                </a:lnTo>
                <a:lnTo>
                  <a:pt x="2837788" y="6858000"/>
                </a:lnTo>
                <a:lnTo>
                  <a:pt x="2837788" y="8001905"/>
                </a:lnTo>
                <a:lnTo>
                  <a:pt x="0" y="8001905"/>
                </a:lnTo>
                <a:lnTo>
                  <a:pt x="0" y="6858000"/>
                </a:lnTo>
                <a:lnTo>
                  <a:pt x="0" y="6376305"/>
                </a:lnTo>
                <a:lnTo>
                  <a:pt x="0" y="2133600"/>
                </a:lnTo>
                <a:lnTo>
                  <a:pt x="0" y="1968500"/>
                </a:lnTo>
                <a:close/>
              </a:path>
            </a:pathLst>
          </a:custGeom>
          <a:solidFill>
            <a:srgbClr val="11A0B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zh-CN" altLang="en-US" sz="1865">
              <a:latin typeface="微软雅黑 Light" panose="020B0502040204020203" pitchFamily="34" charset="-122"/>
              <a:ea typeface="微软雅黑 Light" panose="020B0502040204020203" pitchFamily="34" charset="-122"/>
              <a:sym typeface="微软雅黑 Light" panose="020B0502040204020203" pitchFamily="34" charset="-122"/>
            </a:endParaRPr>
          </a:p>
        </p:txBody>
      </p:sp>
      <p:sp>
        <p:nvSpPr>
          <p:cNvPr id="14" name="圆角矩形 13"/>
          <p:cNvSpPr/>
          <p:nvPr/>
        </p:nvSpPr>
        <p:spPr>
          <a:xfrm>
            <a:off x="4002060" y="4379076"/>
            <a:ext cx="6838231" cy="42891"/>
          </a:xfrm>
          <a:prstGeom prst="roundRect">
            <a:avLst>
              <a:gd name="adj" fmla="val 50000"/>
            </a:avLst>
          </a:prstGeom>
          <a:gradFill>
            <a:gsLst>
              <a:gs pos="0">
                <a:schemeClr val="bg1">
                  <a:lumMod val="75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defRPr/>
            </a:pPr>
            <a:endParaRPr lang="zh-CN" altLang="en-US" sz="1865">
              <a:solidFill>
                <a:srgbClr val="FFFFFF"/>
              </a:solidFill>
              <a:latin typeface="微软雅黑 Light" panose="020B0502040204020203" pitchFamily="34" charset="-122"/>
              <a:ea typeface="微软雅黑 Light" panose="020B0502040204020203" pitchFamily="34" charset="-122"/>
              <a:sym typeface="微软雅黑 Light" panose="020B0502040204020203" pitchFamily="34" charset="-122"/>
            </a:endParaRPr>
          </a:p>
        </p:txBody>
      </p:sp>
      <p:sp>
        <p:nvSpPr>
          <p:cNvPr id="16" name="文本框 15"/>
          <p:cNvSpPr txBox="1"/>
          <p:nvPr/>
        </p:nvSpPr>
        <p:spPr>
          <a:xfrm>
            <a:off x="3856487" y="2092177"/>
            <a:ext cx="4805036" cy="1566545"/>
          </a:xfrm>
          <a:prstGeom prst="rect">
            <a:avLst/>
          </a:prstGeom>
          <a:noFill/>
        </p:spPr>
        <p:txBody>
          <a:bodyPr wrap="square" lIns="91440" tIns="45720" rIns="91440" bIns="45720" rtlCol="0">
            <a:spAutoFit/>
          </a:bodyPr>
          <a:lstStyle/>
          <a:p>
            <a:r>
              <a:rPr lang="en-US" altLang="zh-CN" sz="9600" dirty="0">
                <a:solidFill>
                  <a:srgbClr val="0A5B66"/>
                </a:solidFill>
                <a:latin typeface="微软雅黑 Light" panose="020B0502040204020203" pitchFamily="34" charset="-122"/>
                <a:ea typeface="微软雅黑 Light" panose="020B0502040204020203" pitchFamily="34" charset="-122"/>
                <a:sym typeface="微软雅黑 Light" panose="020B0502040204020203" pitchFamily="34" charset="-122"/>
              </a:rPr>
              <a:t>PART 03</a:t>
            </a:r>
          </a:p>
        </p:txBody>
      </p:sp>
      <p:sp>
        <p:nvSpPr>
          <p:cNvPr id="18" name="文本框 17"/>
          <p:cNvSpPr txBox="1"/>
          <p:nvPr/>
        </p:nvSpPr>
        <p:spPr>
          <a:xfrm>
            <a:off x="3866455" y="3777733"/>
            <a:ext cx="3314875" cy="646331"/>
          </a:xfrm>
          <a:prstGeom prst="rect">
            <a:avLst/>
          </a:prstGeom>
          <a:noFill/>
        </p:spPr>
        <p:txBody>
          <a:bodyPr wrap="square" rtlCol="0">
            <a:spAutoFit/>
          </a:bodyPr>
          <a:lstStyle/>
          <a:p>
            <a:pPr algn="dist">
              <a:defRPr/>
            </a:pPr>
            <a:r>
              <a:rPr lang="zh-TW" altLang="en-US" sz="3600" b="1" dirty="0">
                <a:solidFill>
                  <a:schemeClr val="tx1">
                    <a:lumMod val="85000"/>
                    <a:lumOff val="15000"/>
                  </a:schemeClr>
                </a:solidFill>
                <a:latin typeface="微軟正黑體" panose="020B0604030504040204" pitchFamily="34" charset="-120"/>
                <a:ea typeface="微軟正黑體" panose="020B0604030504040204" pitchFamily="34" charset="-120"/>
                <a:cs typeface="Arial" panose="020B0604020202020204" pitchFamily="34" charset="0"/>
                <a:sym typeface="微软雅黑 Light" panose="020B0502040204020203" pitchFamily="34" charset="-122"/>
              </a:rPr>
              <a:t>系統演示</a:t>
            </a:r>
            <a:endParaRPr lang="zh-CN" altLang="en-US" sz="3600" b="1" dirty="0">
              <a:solidFill>
                <a:schemeClr val="tx1">
                  <a:lumMod val="85000"/>
                  <a:lumOff val="15000"/>
                </a:schemeClr>
              </a:solidFill>
              <a:latin typeface="微軟正黑體" panose="020B0604030504040204" pitchFamily="34" charset="-120"/>
              <a:ea typeface="微軟正黑體" panose="020B0604030504040204" pitchFamily="34" charset="-120"/>
              <a:sym typeface="微软雅黑 Light" panose="020B0502040204020203" pitchFamily="34" charset="-122"/>
            </a:endParaRPr>
          </a:p>
        </p:txBody>
      </p:sp>
      <p:sp>
        <p:nvSpPr>
          <p:cNvPr id="20" name="文本框 19"/>
          <p:cNvSpPr txBox="1"/>
          <p:nvPr/>
        </p:nvSpPr>
        <p:spPr bwMode="auto">
          <a:xfrm>
            <a:off x="3902318" y="4510789"/>
            <a:ext cx="6937973" cy="830997"/>
          </a:xfrm>
          <a:prstGeom prst="rect">
            <a:avLst/>
          </a:prstGeom>
          <a:noFill/>
        </p:spPr>
        <p:txBody>
          <a:bodyPr wrap="square" lIns="91440" tIns="45720" rIns="91440" bIns="45720">
            <a:spAutoFit/>
          </a:bodyPr>
          <a:lstStyle/>
          <a:p>
            <a:pPr marL="457200" indent="-457200">
              <a:buFont typeface="+mj-lt"/>
              <a:buAutoNum type="arabicParenR"/>
            </a:pPr>
            <a:r>
              <a:rPr lang="zh-TW" altLang="en-US" sz="1600" dirty="0">
                <a:latin typeface="微軟正黑體" panose="020B0604030504040204" pitchFamily="34" charset="-120"/>
                <a:ea typeface="微軟正黑體" panose="020B0604030504040204" pitchFamily="34" charset="-120"/>
              </a:rPr>
              <a:t>雲端服務特性展示</a:t>
            </a:r>
            <a:endParaRPr lang="en-US" altLang="zh-TW" sz="1600" dirty="0">
              <a:latin typeface="微軟正黑體" panose="020B0604030504040204" pitchFamily="34" charset="-120"/>
              <a:ea typeface="微軟正黑體" panose="020B0604030504040204" pitchFamily="34" charset="-120"/>
            </a:endParaRPr>
          </a:p>
          <a:p>
            <a:pPr marL="457200" indent="-457200">
              <a:buFont typeface="+mj-lt"/>
              <a:buAutoNum type="arabicParenR"/>
            </a:pPr>
            <a:r>
              <a:rPr lang="zh-TW" altLang="en-US" sz="1600" dirty="0">
                <a:latin typeface="微軟正黑體" panose="020B0604030504040204" pitchFamily="34" charset="-120"/>
                <a:ea typeface="微軟正黑體" panose="020B0604030504040204" pitchFamily="34" charset="-120"/>
              </a:rPr>
              <a:t>系統操作介面展示</a:t>
            </a:r>
            <a:endParaRPr lang="en-US" altLang="zh-TW" sz="1600" dirty="0">
              <a:latin typeface="微軟正黑體" panose="020B0604030504040204" pitchFamily="34" charset="-120"/>
              <a:ea typeface="微軟正黑體" panose="020B0604030504040204" pitchFamily="34" charset="-120"/>
            </a:endParaRPr>
          </a:p>
          <a:p>
            <a:pPr marL="457200" indent="-457200">
              <a:buFont typeface="+mj-lt"/>
              <a:buAutoNum type="arabicParenR"/>
            </a:pPr>
            <a:r>
              <a:rPr lang="zh-TW" altLang="en-US" sz="1600" dirty="0">
                <a:latin typeface="微軟正黑體" panose="020B0604030504040204" pitchFamily="34" charset="-120"/>
                <a:ea typeface="微軟正黑體" panose="020B0604030504040204" pitchFamily="34" charset="-120"/>
              </a:rPr>
              <a:t>常態流量趨勢圖呈現</a:t>
            </a:r>
            <a:endParaRPr lang="en-US" altLang="zh-TW" sz="1600" dirty="0">
              <a:latin typeface="微軟正黑體" panose="020B0604030504040204" pitchFamily="34" charset="-120"/>
              <a:ea typeface="微軟正黑體" panose="020B0604030504040204" pitchFamily="34" charset="-120"/>
            </a:endParaRPr>
          </a:p>
        </p:txBody>
      </p:sp>
      <p:grpSp>
        <p:nvGrpSpPr>
          <p:cNvPr id="25" name="组合 24"/>
          <p:cNvGrpSpPr/>
          <p:nvPr/>
        </p:nvGrpSpPr>
        <p:grpSpPr>
          <a:xfrm>
            <a:off x="2383327" y="2490049"/>
            <a:ext cx="702937" cy="707692"/>
            <a:chOff x="5042691" y="2273920"/>
            <a:chExt cx="702937" cy="707692"/>
          </a:xfrm>
          <a:solidFill>
            <a:srgbClr val="0A5B66"/>
          </a:solidFill>
        </p:grpSpPr>
        <p:sp>
          <p:nvSpPr>
            <p:cNvPr id="26" name="Freeform 12"/>
            <p:cNvSpPr/>
            <p:nvPr/>
          </p:nvSpPr>
          <p:spPr bwMode="auto">
            <a:xfrm>
              <a:off x="5284806" y="2789968"/>
              <a:ext cx="460822" cy="191644"/>
            </a:xfrm>
            <a:custGeom>
              <a:avLst/>
              <a:gdLst>
                <a:gd name="T0" fmla="*/ 25 w 533"/>
                <a:gd name="T1" fmla="*/ 165 h 222"/>
                <a:gd name="T2" fmla="*/ 158 w 533"/>
                <a:gd name="T3" fmla="*/ 165 h 222"/>
                <a:gd name="T4" fmla="*/ 158 w 533"/>
                <a:gd name="T5" fmla="*/ 108 h 222"/>
                <a:gd name="T6" fmla="*/ 184 w 533"/>
                <a:gd name="T7" fmla="*/ 83 h 222"/>
                <a:gd name="T8" fmla="*/ 317 w 533"/>
                <a:gd name="T9" fmla="*/ 83 h 222"/>
                <a:gd name="T10" fmla="*/ 317 w 533"/>
                <a:gd name="T11" fmla="*/ 25 h 222"/>
                <a:gd name="T12" fmla="*/ 343 w 533"/>
                <a:gd name="T13" fmla="*/ 0 h 222"/>
                <a:gd name="T14" fmla="*/ 533 w 533"/>
                <a:gd name="T15" fmla="*/ 0 h 222"/>
                <a:gd name="T16" fmla="*/ 533 w 533"/>
                <a:gd name="T17" fmla="*/ 32 h 222"/>
                <a:gd name="T18" fmla="*/ 508 w 533"/>
                <a:gd name="T19" fmla="*/ 57 h 222"/>
                <a:gd name="T20" fmla="*/ 375 w 533"/>
                <a:gd name="T21" fmla="*/ 57 h 222"/>
                <a:gd name="T22" fmla="*/ 375 w 533"/>
                <a:gd name="T23" fmla="*/ 114 h 222"/>
                <a:gd name="T24" fmla="*/ 349 w 533"/>
                <a:gd name="T25" fmla="*/ 140 h 222"/>
                <a:gd name="T26" fmla="*/ 216 w 533"/>
                <a:gd name="T27" fmla="*/ 140 h 222"/>
                <a:gd name="T28" fmla="*/ 216 w 533"/>
                <a:gd name="T29" fmla="*/ 197 h 222"/>
                <a:gd name="T30" fmla="*/ 190 w 533"/>
                <a:gd name="T31" fmla="*/ 222 h 222"/>
                <a:gd name="T32" fmla="*/ 0 w 533"/>
                <a:gd name="T33" fmla="*/ 222 h 222"/>
                <a:gd name="T34" fmla="*/ 0 w 533"/>
                <a:gd name="T35" fmla="*/ 191 h 222"/>
                <a:gd name="T36" fmla="*/ 25 w 533"/>
                <a:gd name="T37" fmla="*/ 165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33" h="222">
                  <a:moveTo>
                    <a:pt x="25" y="165"/>
                  </a:moveTo>
                  <a:cubicBezTo>
                    <a:pt x="158" y="165"/>
                    <a:pt x="158" y="165"/>
                    <a:pt x="158" y="165"/>
                  </a:cubicBezTo>
                  <a:cubicBezTo>
                    <a:pt x="158" y="108"/>
                    <a:pt x="158" y="108"/>
                    <a:pt x="158" y="108"/>
                  </a:cubicBezTo>
                  <a:cubicBezTo>
                    <a:pt x="158" y="94"/>
                    <a:pt x="170" y="83"/>
                    <a:pt x="184" y="83"/>
                  </a:cubicBezTo>
                  <a:cubicBezTo>
                    <a:pt x="317" y="83"/>
                    <a:pt x="317" y="83"/>
                    <a:pt x="317" y="83"/>
                  </a:cubicBezTo>
                  <a:cubicBezTo>
                    <a:pt x="317" y="25"/>
                    <a:pt x="317" y="25"/>
                    <a:pt x="317" y="25"/>
                  </a:cubicBezTo>
                  <a:cubicBezTo>
                    <a:pt x="317" y="11"/>
                    <a:pt x="329" y="0"/>
                    <a:pt x="343" y="0"/>
                  </a:cubicBezTo>
                  <a:cubicBezTo>
                    <a:pt x="533" y="0"/>
                    <a:pt x="533" y="0"/>
                    <a:pt x="533" y="0"/>
                  </a:cubicBezTo>
                  <a:cubicBezTo>
                    <a:pt x="533" y="32"/>
                    <a:pt x="533" y="32"/>
                    <a:pt x="533" y="32"/>
                  </a:cubicBezTo>
                  <a:cubicBezTo>
                    <a:pt x="533" y="46"/>
                    <a:pt x="522" y="57"/>
                    <a:pt x="508" y="57"/>
                  </a:cubicBezTo>
                  <a:cubicBezTo>
                    <a:pt x="375" y="57"/>
                    <a:pt x="375" y="57"/>
                    <a:pt x="375" y="57"/>
                  </a:cubicBezTo>
                  <a:cubicBezTo>
                    <a:pt x="375" y="114"/>
                    <a:pt x="375" y="114"/>
                    <a:pt x="375" y="114"/>
                  </a:cubicBezTo>
                  <a:cubicBezTo>
                    <a:pt x="375" y="128"/>
                    <a:pt x="363" y="140"/>
                    <a:pt x="349" y="140"/>
                  </a:cubicBezTo>
                  <a:cubicBezTo>
                    <a:pt x="216" y="140"/>
                    <a:pt x="216" y="140"/>
                    <a:pt x="216" y="140"/>
                  </a:cubicBezTo>
                  <a:cubicBezTo>
                    <a:pt x="216" y="197"/>
                    <a:pt x="216" y="197"/>
                    <a:pt x="216" y="197"/>
                  </a:cubicBezTo>
                  <a:cubicBezTo>
                    <a:pt x="216" y="211"/>
                    <a:pt x="204" y="222"/>
                    <a:pt x="190" y="222"/>
                  </a:cubicBezTo>
                  <a:cubicBezTo>
                    <a:pt x="0" y="222"/>
                    <a:pt x="0" y="222"/>
                    <a:pt x="0" y="222"/>
                  </a:cubicBezTo>
                  <a:cubicBezTo>
                    <a:pt x="0" y="191"/>
                    <a:pt x="0" y="191"/>
                    <a:pt x="0" y="191"/>
                  </a:cubicBezTo>
                  <a:cubicBezTo>
                    <a:pt x="0" y="177"/>
                    <a:pt x="11" y="165"/>
                    <a:pt x="25" y="16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1865">
                <a:solidFill>
                  <a:srgbClr val="FFC000"/>
                </a:solidFill>
                <a:latin typeface="微软雅黑 Light" panose="020B0502040204020203" pitchFamily="34" charset="-122"/>
                <a:ea typeface="微软雅黑 Light" panose="020B0502040204020203" pitchFamily="34" charset="-122"/>
                <a:sym typeface="微软雅黑 Light" panose="020B0502040204020203" pitchFamily="34" charset="-122"/>
              </a:endParaRPr>
            </a:p>
          </p:txBody>
        </p:sp>
        <p:sp>
          <p:nvSpPr>
            <p:cNvPr id="27" name="Freeform 13"/>
            <p:cNvSpPr>
              <a:spLocks noEditPoints="1"/>
            </p:cNvSpPr>
            <p:nvPr/>
          </p:nvSpPr>
          <p:spPr bwMode="auto">
            <a:xfrm>
              <a:off x="5042691" y="2273920"/>
              <a:ext cx="529214" cy="655758"/>
            </a:xfrm>
            <a:custGeom>
              <a:avLst/>
              <a:gdLst>
                <a:gd name="T0" fmla="*/ 28 w 612"/>
                <a:gd name="T1" fmla="*/ 504 h 759"/>
                <a:gd name="T2" fmla="*/ 148 w 612"/>
                <a:gd name="T3" fmla="*/ 514 h 759"/>
                <a:gd name="T4" fmla="*/ 179 w 612"/>
                <a:gd name="T5" fmla="*/ 488 h 759"/>
                <a:gd name="T6" fmla="*/ 184 w 612"/>
                <a:gd name="T7" fmla="*/ 423 h 759"/>
                <a:gd name="T8" fmla="*/ 158 w 612"/>
                <a:gd name="T9" fmla="*/ 392 h 759"/>
                <a:gd name="T10" fmla="*/ 38 w 612"/>
                <a:gd name="T11" fmla="*/ 381 h 759"/>
                <a:gd name="T12" fmla="*/ 7 w 612"/>
                <a:gd name="T13" fmla="*/ 407 h 759"/>
                <a:gd name="T14" fmla="*/ 2 w 612"/>
                <a:gd name="T15" fmla="*/ 473 h 759"/>
                <a:gd name="T16" fmla="*/ 28 w 612"/>
                <a:gd name="T17" fmla="*/ 504 h 759"/>
                <a:gd name="T18" fmla="*/ 157 w 612"/>
                <a:gd name="T19" fmla="*/ 669 h 759"/>
                <a:gd name="T20" fmla="*/ 254 w 612"/>
                <a:gd name="T21" fmla="*/ 487 h 759"/>
                <a:gd name="T22" fmla="*/ 334 w 612"/>
                <a:gd name="T23" fmla="*/ 512 h 759"/>
                <a:gd name="T24" fmla="*/ 342 w 612"/>
                <a:gd name="T25" fmla="*/ 515 h 759"/>
                <a:gd name="T26" fmla="*/ 216 w 612"/>
                <a:gd name="T27" fmla="*/ 722 h 759"/>
                <a:gd name="T28" fmla="*/ 157 w 612"/>
                <a:gd name="T29" fmla="*/ 669 h 759"/>
                <a:gd name="T30" fmla="*/ 379 w 612"/>
                <a:gd name="T31" fmla="*/ 7 h 759"/>
                <a:gd name="T32" fmla="*/ 426 w 612"/>
                <a:gd name="T33" fmla="*/ 84 h 759"/>
                <a:gd name="T34" fmla="*/ 349 w 612"/>
                <a:gd name="T35" fmla="*/ 150 h 759"/>
                <a:gd name="T36" fmla="*/ 304 w 612"/>
                <a:gd name="T37" fmla="*/ 59 h 759"/>
                <a:gd name="T38" fmla="*/ 379 w 612"/>
                <a:gd name="T39" fmla="*/ 7 h 759"/>
                <a:gd name="T40" fmla="*/ 371 w 612"/>
                <a:gd name="T41" fmla="*/ 183 h 759"/>
                <a:gd name="T42" fmla="*/ 403 w 612"/>
                <a:gd name="T43" fmla="*/ 199 h 759"/>
                <a:gd name="T44" fmla="*/ 574 w 612"/>
                <a:gd name="T45" fmla="*/ 278 h 759"/>
                <a:gd name="T46" fmla="*/ 579 w 612"/>
                <a:gd name="T47" fmla="*/ 341 h 759"/>
                <a:gd name="T48" fmla="*/ 398 w 612"/>
                <a:gd name="T49" fmla="*/ 296 h 759"/>
                <a:gd name="T50" fmla="*/ 381 w 612"/>
                <a:gd name="T51" fmla="*/ 385 h 759"/>
                <a:gd name="T52" fmla="*/ 390 w 612"/>
                <a:gd name="T53" fmla="*/ 402 h 759"/>
                <a:gd name="T54" fmla="*/ 561 w 612"/>
                <a:gd name="T55" fmla="*/ 593 h 759"/>
                <a:gd name="T56" fmla="*/ 489 w 612"/>
                <a:gd name="T57" fmla="*/ 626 h 759"/>
                <a:gd name="T58" fmla="*/ 233 w 612"/>
                <a:gd name="T59" fmla="*/ 447 h 759"/>
                <a:gd name="T60" fmla="*/ 203 w 612"/>
                <a:gd name="T61" fmla="*/ 392 h 759"/>
                <a:gd name="T62" fmla="*/ 231 w 612"/>
                <a:gd name="T63" fmla="*/ 239 h 759"/>
                <a:gd name="T64" fmla="*/ 157 w 612"/>
                <a:gd name="T65" fmla="*/ 344 h 759"/>
                <a:gd name="T66" fmla="*/ 95 w 612"/>
                <a:gd name="T67" fmla="*/ 332 h 759"/>
                <a:gd name="T68" fmla="*/ 247 w 612"/>
                <a:gd name="T69" fmla="*/ 155 h 759"/>
                <a:gd name="T70" fmla="*/ 313 w 612"/>
                <a:gd name="T71" fmla="*/ 163 h 759"/>
                <a:gd name="T72" fmla="*/ 349 w 612"/>
                <a:gd name="T73" fmla="*/ 227 h 759"/>
                <a:gd name="T74" fmla="*/ 371 w 612"/>
                <a:gd name="T75" fmla="*/ 183 h 7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12" h="759">
                  <a:moveTo>
                    <a:pt x="28" y="504"/>
                  </a:moveTo>
                  <a:cubicBezTo>
                    <a:pt x="148" y="514"/>
                    <a:pt x="148" y="514"/>
                    <a:pt x="148" y="514"/>
                  </a:cubicBezTo>
                  <a:cubicBezTo>
                    <a:pt x="164" y="516"/>
                    <a:pt x="177" y="504"/>
                    <a:pt x="179" y="488"/>
                  </a:cubicBezTo>
                  <a:cubicBezTo>
                    <a:pt x="184" y="423"/>
                    <a:pt x="184" y="423"/>
                    <a:pt x="184" y="423"/>
                  </a:cubicBezTo>
                  <a:cubicBezTo>
                    <a:pt x="186" y="407"/>
                    <a:pt x="174" y="393"/>
                    <a:pt x="158" y="392"/>
                  </a:cubicBezTo>
                  <a:cubicBezTo>
                    <a:pt x="38" y="381"/>
                    <a:pt x="38" y="381"/>
                    <a:pt x="38" y="381"/>
                  </a:cubicBezTo>
                  <a:cubicBezTo>
                    <a:pt x="23" y="380"/>
                    <a:pt x="9" y="392"/>
                    <a:pt x="7" y="407"/>
                  </a:cubicBezTo>
                  <a:cubicBezTo>
                    <a:pt x="2" y="473"/>
                    <a:pt x="2" y="473"/>
                    <a:pt x="2" y="473"/>
                  </a:cubicBezTo>
                  <a:cubicBezTo>
                    <a:pt x="0" y="489"/>
                    <a:pt x="12" y="503"/>
                    <a:pt x="28" y="504"/>
                  </a:cubicBezTo>
                  <a:close/>
                  <a:moveTo>
                    <a:pt x="157" y="669"/>
                  </a:moveTo>
                  <a:cubicBezTo>
                    <a:pt x="220" y="595"/>
                    <a:pt x="230" y="592"/>
                    <a:pt x="254" y="487"/>
                  </a:cubicBezTo>
                  <a:cubicBezTo>
                    <a:pt x="280" y="496"/>
                    <a:pt x="307" y="504"/>
                    <a:pt x="334" y="512"/>
                  </a:cubicBezTo>
                  <a:cubicBezTo>
                    <a:pt x="337" y="513"/>
                    <a:pt x="339" y="514"/>
                    <a:pt x="342" y="515"/>
                  </a:cubicBezTo>
                  <a:cubicBezTo>
                    <a:pt x="303" y="633"/>
                    <a:pt x="296" y="637"/>
                    <a:pt x="216" y="722"/>
                  </a:cubicBezTo>
                  <a:cubicBezTo>
                    <a:pt x="180" y="759"/>
                    <a:pt x="122" y="709"/>
                    <a:pt x="157" y="669"/>
                  </a:cubicBezTo>
                  <a:close/>
                  <a:moveTo>
                    <a:pt x="379" y="7"/>
                  </a:moveTo>
                  <a:cubicBezTo>
                    <a:pt x="413" y="15"/>
                    <a:pt x="434" y="49"/>
                    <a:pt x="426" y="84"/>
                  </a:cubicBezTo>
                  <a:cubicBezTo>
                    <a:pt x="419" y="120"/>
                    <a:pt x="383" y="157"/>
                    <a:pt x="349" y="150"/>
                  </a:cubicBezTo>
                  <a:cubicBezTo>
                    <a:pt x="315" y="143"/>
                    <a:pt x="297" y="94"/>
                    <a:pt x="304" y="59"/>
                  </a:cubicBezTo>
                  <a:cubicBezTo>
                    <a:pt x="312" y="23"/>
                    <a:pt x="345" y="0"/>
                    <a:pt x="379" y="7"/>
                  </a:cubicBezTo>
                  <a:close/>
                  <a:moveTo>
                    <a:pt x="371" y="183"/>
                  </a:moveTo>
                  <a:cubicBezTo>
                    <a:pt x="378" y="185"/>
                    <a:pt x="393" y="190"/>
                    <a:pt x="403" y="199"/>
                  </a:cubicBezTo>
                  <a:cubicBezTo>
                    <a:pt x="494" y="286"/>
                    <a:pt x="474" y="282"/>
                    <a:pt x="574" y="278"/>
                  </a:cubicBezTo>
                  <a:cubicBezTo>
                    <a:pt x="612" y="277"/>
                    <a:pt x="611" y="338"/>
                    <a:pt x="579" y="341"/>
                  </a:cubicBezTo>
                  <a:cubicBezTo>
                    <a:pt x="477" y="350"/>
                    <a:pt x="470" y="358"/>
                    <a:pt x="398" y="296"/>
                  </a:cubicBezTo>
                  <a:cubicBezTo>
                    <a:pt x="381" y="385"/>
                    <a:pt x="381" y="385"/>
                    <a:pt x="381" y="385"/>
                  </a:cubicBezTo>
                  <a:cubicBezTo>
                    <a:pt x="380" y="392"/>
                    <a:pt x="383" y="399"/>
                    <a:pt x="390" y="402"/>
                  </a:cubicBezTo>
                  <a:cubicBezTo>
                    <a:pt x="494" y="448"/>
                    <a:pt x="515" y="448"/>
                    <a:pt x="561" y="593"/>
                  </a:cubicBezTo>
                  <a:cubicBezTo>
                    <a:pt x="578" y="638"/>
                    <a:pt x="510" y="668"/>
                    <a:pt x="489" y="626"/>
                  </a:cubicBezTo>
                  <a:cubicBezTo>
                    <a:pt x="417" y="484"/>
                    <a:pt x="405" y="506"/>
                    <a:pt x="233" y="447"/>
                  </a:cubicBezTo>
                  <a:cubicBezTo>
                    <a:pt x="211" y="435"/>
                    <a:pt x="203" y="416"/>
                    <a:pt x="203" y="392"/>
                  </a:cubicBezTo>
                  <a:cubicBezTo>
                    <a:pt x="231" y="239"/>
                    <a:pt x="231" y="239"/>
                    <a:pt x="231" y="239"/>
                  </a:cubicBezTo>
                  <a:cubicBezTo>
                    <a:pt x="164" y="260"/>
                    <a:pt x="171" y="259"/>
                    <a:pt x="157" y="344"/>
                  </a:cubicBezTo>
                  <a:cubicBezTo>
                    <a:pt x="151" y="376"/>
                    <a:pt x="91" y="372"/>
                    <a:pt x="95" y="332"/>
                  </a:cubicBezTo>
                  <a:cubicBezTo>
                    <a:pt x="107" y="207"/>
                    <a:pt x="126" y="199"/>
                    <a:pt x="247" y="155"/>
                  </a:cubicBezTo>
                  <a:cubicBezTo>
                    <a:pt x="264" y="149"/>
                    <a:pt x="304" y="160"/>
                    <a:pt x="313" y="163"/>
                  </a:cubicBezTo>
                  <a:cubicBezTo>
                    <a:pt x="349" y="227"/>
                    <a:pt x="349" y="227"/>
                    <a:pt x="349" y="227"/>
                  </a:cubicBezTo>
                  <a:cubicBezTo>
                    <a:pt x="371" y="183"/>
                    <a:pt x="371" y="183"/>
                    <a:pt x="371" y="18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1865">
                <a:solidFill>
                  <a:srgbClr val="FFC000"/>
                </a:solidFill>
                <a:latin typeface="微软雅黑 Light" panose="020B0502040204020203" pitchFamily="34" charset="-122"/>
                <a:ea typeface="微软雅黑 Light" panose="020B0502040204020203" pitchFamily="34" charset="-122"/>
                <a:sym typeface="微软雅黑 Light" panose="020B0502040204020203" pitchFamily="34" charset="-122"/>
              </a:endParaRPr>
            </a:p>
          </p:txBody>
        </p:sp>
      </p:grpSp>
    </p:spTree>
    <p:extLst>
      <p:ext uri="{BB962C8B-B14F-4D97-AF65-F5344CB8AC3E}">
        <p14:creationId xmlns:p14="http://schemas.microsoft.com/office/powerpoint/2010/main" val="2248317579"/>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iterate type="lt">
                                    <p:tmPct val="10000"/>
                                  </p:iterate>
                                  <p:childTnLst>
                                    <p:set>
                                      <p:cBhvr>
                                        <p:cTn id="6" dur="1" fill="hold">
                                          <p:stCondLst>
                                            <p:cond delay="0"/>
                                          </p:stCondLst>
                                        </p:cTn>
                                        <p:tgtEl>
                                          <p:spTgt spid="16"/>
                                        </p:tgtEl>
                                        <p:attrNameLst>
                                          <p:attrName>style.visibility</p:attrName>
                                        </p:attrNameLst>
                                      </p:cBhvr>
                                      <p:to>
                                        <p:strVal val="visible"/>
                                      </p:to>
                                    </p:set>
                                    <p:anim calcmode="lin" valueType="num">
                                      <p:cBhvr>
                                        <p:cTn id="7" dur="500" fill="hold"/>
                                        <p:tgtEl>
                                          <p:spTgt spid="16"/>
                                        </p:tgtEl>
                                        <p:attrNameLst>
                                          <p:attrName>ppt_w</p:attrName>
                                        </p:attrNameLst>
                                      </p:cBhvr>
                                      <p:tavLst>
                                        <p:tav tm="0">
                                          <p:val>
                                            <p:fltVal val="0"/>
                                          </p:val>
                                        </p:tav>
                                        <p:tav tm="100000">
                                          <p:val>
                                            <p:strVal val="#ppt_w"/>
                                          </p:val>
                                        </p:tav>
                                      </p:tavLst>
                                    </p:anim>
                                    <p:anim calcmode="lin" valueType="num">
                                      <p:cBhvr>
                                        <p:cTn id="8" dur="500" fill="hold"/>
                                        <p:tgtEl>
                                          <p:spTgt spid="16"/>
                                        </p:tgtEl>
                                        <p:attrNameLst>
                                          <p:attrName>ppt_h</p:attrName>
                                        </p:attrNameLst>
                                      </p:cBhvr>
                                      <p:tavLst>
                                        <p:tav tm="0">
                                          <p:val>
                                            <p:fltVal val="0"/>
                                          </p:val>
                                        </p:tav>
                                        <p:tav tm="100000">
                                          <p:val>
                                            <p:strVal val="#ppt_h"/>
                                          </p:val>
                                        </p:tav>
                                      </p:tavLst>
                                    </p:anim>
                                    <p:animEffect transition="in" filter="fade">
                                      <p:cBhvr>
                                        <p:cTn id="9" dur="500"/>
                                        <p:tgtEl>
                                          <p:spTgt spid="16"/>
                                        </p:tgtEl>
                                      </p:cBhvr>
                                    </p:animEffect>
                                  </p:childTnLst>
                                </p:cTn>
                              </p:par>
                            </p:childTnLst>
                          </p:cTn>
                        </p:par>
                        <p:par>
                          <p:cTn id="10" fill="hold">
                            <p:stCondLst>
                              <p:cond delay="750"/>
                            </p:stCondLst>
                            <p:childTnLst>
                              <p:par>
                                <p:cTn id="11" presetID="22" presetClass="entr" presetSubtype="8" fill="hold" grpId="0" nodeType="after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wipe(left)">
                                      <p:cBhvr>
                                        <p:cTn id="13" dur="500"/>
                                        <p:tgtEl>
                                          <p:spTgt spid="18"/>
                                        </p:tgtEl>
                                      </p:cBhvr>
                                    </p:animEffect>
                                  </p:childTnLst>
                                </p:cTn>
                              </p:par>
                            </p:childTnLst>
                          </p:cTn>
                        </p:par>
                        <p:par>
                          <p:cTn id="14" fill="hold">
                            <p:stCondLst>
                              <p:cond delay="1250"/>
                            </p:stCondLst>
                            <p:childTnLst>
                              <p:par>
                                <p:cTn id="15" presetID="22" presetClass="entr" presetSubtype="8"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left)">
                                      <p:cBhvr>
                                        <p:cTn id="17" dur="500"/>
                                        <p:tgtEl>
                                          <p:spTgt spid="14"/>
                                        </p:tgtEl>
                                      </p:cBhvr>
                                    </p:animEffect>
                                  </p:childTnLst>
                                </p:cTn>
                              </p:par>
                            </p:childTnLst>
                          </p:cTn>
                        </p:par>
                        <p:par>
                          <p:cTn id="18" fill="hold">
                            <p:stCondLst>
                              <p:cond delay="1750"/>
                            </p:stCondLst>
                            <p:childTnLst>
                              <p:par>
                                <p:cTn id="19" presetID="22" presetClass="entr" presetSubtype="2" fill="hold" grpId="0" nodeType="afterEffect">
                                  <p:stCondLst>
                                    <p:cond delay="0"/>
                                  </p:stCondLst>
                                  <p:iterate type="lt">
                                    <p:tmPct val="4878"/>
                                  </p:iterate>
                                  <p:childTnLst>
                                    <p:set>
                                      <p:cBhvr>
                                        <p:cTn id="20" dur="1" fill="hold">
                                          <p:stCondLst>
                                            <p:cond delay="0"/>
                                          </p:stCondLst>
                                        </p:cTn>
                                        <p:tgtEl>
                                          <p:spTgt spid="20"/>
                                        </p:tgtEl>
                                        <p:attrNameLst>
                                          <p:attrName>style.visibility</p:attrName>
                                        </p:attrNameLst>
                                      </p:cBhvr>
                                      <p:to>
                                        <p:strVal val="visible"/>
                                      </p:to>
                                    </p:set>
                                    <p:animEffect transition="in" filter="wipe(right)">
                                      <p:cBhvr>
                                        <p:cTn id="21"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nimBg="1"/>
      <p:bldP spid="16" grpId="0"/>
      <p:bldP spid="18" grpId="0"/>
      <p:bldP spid="20"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a:extLst>
              <a:ext uri="{FF2B5EF4-FFF2-40B4-BE49-F238E27FC236}">
                <a16:creationId xmlns:a16="http://schemas.microsoft.com/office/drawing/2014/main" id="{ED745BE1-2927-4148-93F9-38144159C2A8}"/>
              </a:ext>
            </a:extLst>
          </p:cNvPr>
          <p:cNvSpPr txBox="1"/>
          <p:nvPr/>
        </p:nvSpPr>
        <p:spPr>
          <a:xfrm>
            <a:off x="230983" y="6354375"/>
            <a:ext cx="3159917" cy="284550"/>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sz="1200" b="0" i="0" u="none" strike="noStrike" kern="1200" cap="none" spc="0" baseline="0" dirty="0">
                <a:solidFill>
                  <a:srgbClr val="000000"/>
                </a:solidFill>
                <a:uFillTx/>
                <a:latin typeface="微軟正黑體" pitchFamily="34"/>
                <a:ea typeface="微軟正黑體" pitchFamily="34"/>
              </a:rPr>
              <a:t>備註：請</a:t>
            </a:r>
            <a:r>
              <a:rPr lang="zh-TW" altLang="en-US" sz="1200" dirty="0">
                <a:solidFill>
                  <a:srgbClr val="000000"/>
                </a:solidFill>
                <a:latin typeface="微軟正黑體" pitchFamily="34"/>
                <a:ea typeface="微軟正黑體" pitchFamily="34"/>
              </a:rPr>
              <a:t>提案單位</a:t>
            </a:r>
            <a:r>
              <a:rPr lang="zh-TW" sz="1200" b="0" i="0" u="none" strike="noStrike" kern="1200" cap="none" spc="0" baseline="0" dirty="0">
                <a:solidFill>
                  <a:srgbClr val="000000"/>
                </a:solidFill>
                <a:uFillTx/>
                <a:latin typeface="微軟正黑體" pitchFamily="34"/>
                <a:ea typeface="微軟正黑體" pitchFamily="34"/>
              </a:rPr>
              <a:t>自行依簡報需要增減內容</a:t>
            </a:r>
          </a:p>
        </p:txBody>
      </p:sp>
      <p:sp>
        <p:nvSpPr>
          <p:cNvPr id="11" name="圆角矩形 21">
            <a:extLst>
              <a:ext uri="{FF2B5EF4-FFF2-40B4-BE49-F238E27FC236}">
                <a16:creationId xmlns:a16="http://schemas.microsoft.com/office/drawing/2014/main" id="{BEDF40F6-6435-46C2-96FF-42F3A70545BD}"/>
              </a:ext>
            </a:extLst>
          </p:cNvPr>
          <p:cNvSpPr>
            <a:spLocks noChangeAspect="1"/>
          </p:cNvSpPr>
          <p:nvPr/>
        </p:nvSpPr>
        <p:spPr>
          <a:xfrm rot="16200000">
            <a:off x="4504915" y="-3037134"/>
            <a:ext cx="3286614" cy="10292236"/>
          </a:xfrm>
          <a:prstGeom prst="roundRect">
            <a:avLst>
              <a:gd name="adj" fmla="val 1429"/>
            </a:avLst>
          </a:prstGeom>
          <a:solidFill>
            <a:srgbClr val="F2F2F2"/>
          </a:solidFill>
          <a:ln w="3175">
            <a:solidFill>
              <a:srgbClr val="D5D5D5"/>
            </a:solidFill>
            <a:prstDash val="solid"/>
          </a:ln>
        </p:spPr>
        <p:style>
          <a:lnRef idx="1">
            <a:schemeClr val="accent6"/>
          </a:lnRef>
          <a:fillRef idx="0">
            <a:schemeClr val="accent6"/>
          </a:fillRef>
          <a:effectRef idx="0">
            <a:schemeClr val="accent6"/>
          </a:effectRef>
          <a:fontRef idx="minor">
            <a:schemeClr val="tx1"/>
          </a:fontRef>
        </p:style>
        <p:txBody>
          <a:bodyPr lIns="342979" tIns="857448" rIns="342979" bIns="428724" anchor="ctr"/>
          <a:lstStyle/>
          <a:p>
            <a:pPr algn="just">
              <a:lnSpc>
                <a:spcPct val="120000"/>
              </a:lnSpc>
              <a:spcBef>
                <a:spcPts val="715"/>
              </a:spcBef>
              <a:spcAft>
                <a:spcPts val="715"/>
              </a:spcAft>
              <a:defRPr/>
            </a:pPr>
            <a:endParaRPr lang="zh-CN" altLang="en-US" sz="1900" dirty="0">
              <a:solidFill>
                <a:srgbClr val="454545"/>
              </a:solidFill>
              <a:latin typeface="微软雅黑" panose="020B0503020204020204" pitchFamily="34" charset="-122"/>
              <a:ea typeface="微软雅黑" panose="020B0503020204020204" pitchFamily="34" charset="-122"/>
            </a:endParaRPr>
          </a:p>
        </p:txBody>
      </p:sp>
      <p:sp>
        <p:nvSpPr>
          <p:cNvPr id="12" name="任意多边形 22">
            <a:extLst>
              <a:ext uri="{FF2B5EF4-FFF2-40B4-BE49-F238E27FC236}">
                <a16:creationId xmlns:a16="http://schemas.microsoft.com/office/drawing/2014/main" id="{749DE3E0-AC98-4776-B81C-CB450EB222A8}"/>
              </a:ext>
            </a:extLst>
          </p:cNvPr>
          <p:cNvSpPr/>
          <p:nvPr/>
        </p:nvSpPr>
        <p:spPr>
          <a:xfrm rot="16200000">
            <a:off x="811913" y="569054"/>
            <a:ext cx="266711" cy="130450"/>
          </a:xfrm>
          <a:custGeom>
            <a:avLst/>
            <a:gdLst>
              <a:gd name="connsiteX0" fmla="*/ 131005 w 311731"/>
              <a:gd name="connsiteY0" fmla="*/ 0 h 121823"/>
              <a:gd name="connsiteX1" fmla="*/ 180725 w 311731"/>
              <a:gd name="connsiteY1" fmla="*/ 0 h 121823"/>
              <a:gd name="connsiteX2" fmla="*/ 205433 w 311731"/>
              <a:gd name="connsiteY2" fmla="*/ 4162 h 121823"/>
              <a:gd name="connsiteX3" fmla="*/ 309453 w 311731"/>
              <a:gd name="connsiteY3" fmla="*/ 109253 h 121823"/>
              <a:gd name="connsiteX4" fmla="*/ 311731 w 311731"/>
              <a:gd name="connsiteY4" fmla="*/ 121823 h 121823"/>
              <a:gd name="connsiteX5" fmla="*/ 0 w 311731"/>
              <a:gd name="connsiteY5" fmla="*/ 121823 h 121823"/>
              <a:gd name="connsiteX6" fmla="*/ 2277 w 311731"/>
              <a:gd name="connsiteY6" fmla="*/ 109253 h 121823"/>
              <a:gd name="connsiteX7" fmla="*/ 106298 w 311731"/>
              <a:gd name="connsiteY7" fmla="*/ 4162 h 1218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1731" h="121823">
                <a:moveTo>
                  <a:pt x="131005" y="0"/>
                </a:moveTo>
                <a:lnTo>
                  <a:pt x="180725" y="0"/>
                </a:lnTo>
                <a:lnTo>
                  <a:pt x="205433" y="4162"/>
                </a:lnTo>
                <a:cubicBezTo>
                  <a:pt x="252408" y="20443"/>
                  <a:pt x="290475" y="59254"/>
                  <a:pt x="309453" y="109253"/>
                </a:cubicBezTo>
                <a:lnTo>
                  <a:pt x="311731" y="121823"/>
                </a:lnTo>
                <a:lnTo>
                  <a:pt x="0" y="121823"/>
                </a:lnTo>
                <a:lnTo>
                  <a:pt x="2277" y="109253"/>
                </a:lnTo>
                <a:cubicBezTo>
                  <a:pt x="21256" y="59254"/>
                  <a:pt x="59323" y="20443"/>
                  <a:pt x="106298" y="4162"/>
                </a:cubicBezTo>
                <a:close/>
              </a:path>
            </a:pathLst>
          </a:custGeom>
          <a:gradFill>
            <a:gsLst>
              <a:gs pos="0">
                <a:schemeClr val="accent1">
                  <a:lumMod val="50000"/>
                </a:schemeClr>
              </a:gs>
              <a:gs pos="49000">
                <a:schemeClr val="accent1"/>
              </a:gs>
              <a:gs pos="100000">
                <a:schemeClr val="accent1">
                  <a:lumMod val="5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zh-CN" altLang="en-US" dirty="0">
              <a:latin typeface="微软雅黑" panose="020B0503020204020204" pitchFamily="34" charset="-122"/>
              <a:ea typeface="微软雅黑" panose="020B0503020204020204" pitchFamily="34" charset="-122"/>
            </a:endParaRPr>
          </a:p>
        </p:txBody>
      </p:sp>
      <p:sp>
        <p:nvSpPr>
          <p:cNvPr id="13" name="任意多边形 23">
            <a:extLst>
              <a:ext uri="{FF2B5EF4-FFF2-40B4-BE49-F238E27FC236}">
                <a16:creationId xmlns:a16="http://schemas.microsoft.com/office/drawing/2014/main" id="{B108EACA-06EC-4A61-91BA-95E9C53CCC72}"/>
              </a:ext>
            </a:extLst>
          </p:cNvPr>
          <p:cNvSpPr/>
          <p:nvPr/>
        </p:nvSpPr>
        <p:spPr>
          <a:xfrm rot="16200000">
            <a:off x="811912" y="3526730"/>
            <a:ext cx="266711" cy="130451"/>
          </a:xfrm>
          <a:custGeom>
            <a:avLst/>
            <a:gdLst>
              <a:gd name="connsiteX0" fmla="*/ 145370 w 318081"/>
              <a:gd name="connsiteY0" fmla="*/ 0 h 130555"/>
              <a:gd name="connsiteX1" fmla="*/ 172710 w 318081"/>
              <a:gd name="connsiteY1" fmla="*/ 0 h 130555"/>
              <a:gd name="connsiteX2" fmla="*/ 209618 w 318081"/>
              <a:gd name="connsiteY2" fmla="*/ 6428 h 130555"/>
              <a:gd name="connsiteX3" fmla="*/ 315757 w 318081"/>
              <a:gd name="connsiteY3" fmla="*/ 117294 h 130555"/>
              <a:gd name="connsiteX4" fmla="*/ 318081 w 318081"/>
              <a:gd name="connsiteY4" fmla="*/ 130555 h 130555"/>
              <a:gd name="connsiteX5" fmla="*/ 0 w 318081"/>
              <a:gd name="connsiteY5" fmla="*/ 130555 h 130555"/>
              <a:gd name="connsiteX6" fmla="*/ 2324 w 318081"/>
              <a:gd name="connsiteY6" fmla="*/ 117294 h 130555"/>
              <a:gd name="connsiteX7" fmla="*/ 108463 w 318081"/>
              <a:gd name="connsiteY7" fmla="*/ 6428 h 130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8081" h="130555">
                <a:moveTo>
                  <a:pt x="145370" y="0"/>
                </a:moveTo>
                <a:lnTo>
                  <a:pt x="172710" y="0"/>
                </a:lnTo>
                <a:lnTo>
                  <a:pt x="209618" y="6428"/>
                </a:lnTo>
                <a:cubicBezTo>
                  <a:pt x="257550" y="23604"/>
                  <a:pt x="296392" y="64548"/>
                  <a:pt x="315757" y="117294"/>
                </a:cubicBezTo>
                <a:lnTo>
                  <a:pt x="318081" y="130555"/>
                </a:lnTo>
                <a:lnTo>
                  <a:pt x="0" y="130555"/>
                </a:lnTo>
                <a:lnTo>
                  <a:pt x="2324" y="117294"/>
                </a:lnTo>
                <a:cubicBezTo>
                  <a:pt x="21689" y="64548"/>
                  <a:pt x="60531" y="23604"/>
                  <a:pt x="108463" y="6428"/>
                </a:cubicBezTo>
                <a:close/>
              </a:path>
            </a:pathLst>
          </a:custGeom>
          <a:gradFill>
            <a:gsLst>
              <a:gs pos="0">
                <a:schemeClr val="accent1">
                  <a:lumMod val="50000"/>
                </a:schemeClr>
              </a:gs>
              <a:gs pos="49000">
                <a:schemeClr val="accent1"/>
              </a:gs>
              <a:gs pos="100000">
                <a:schemeClr val="accent1">
                  <a:lumMod val="5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zh-CN" altLang="en-US" dirty="0">
              <a:latin typeface="微软雅黑" panose="020B0503020204020204" pitchFamily="34" charset="-122"/>
              <a:ea typeface="微软雅黑" panose="020B0503020204020204" pitchFamily="34" charset="-122"/>
            </a:endParaRPr>
          </a:p>
        </p:txBody>
      </p:sp>
      <p:sp>
        <p:nvSpPr>
          <p:cNvPr id="14" name="任意多边形 24">
            <a:extLst>
              <a:ext uri="{FF2B5EF4-FFF2-40B4-BE49-F238E27FC236}">
                <a16:creationId xmlns:a16="http://schemas.microsoft.com/office/drawing/2014/main" id="{88FFC4FA-01FC-4026-B356-37BB873D71E8}"/>
              </a:ext>
            </a:extLst>
          </p:cNvPr>
          <p:cNvSpPr/>
          <p:nvPr/>
        </p:nvSpPr>
        <p:spPr>
          <a:xfrm rot="16200000">
            <a:off x="-331578" y="1838471"/>
            <a:ext cx="2965948" cy="541026"/>
          </a:xfrm>
          <a:custGeom>
            <a:avLst/>
            <a:gdLst>
              <a:gd name="connsiteX0" fmla="*/ 0 w 2600830"/>
              <a:gd name="connsiteY0" fmla="*/ 0 h 649288"/>
              <a:gd name="connsiteX1" fmla="*/ 2600830 w 2600830"/>
              <a:gd name="connsiteY1" fmla="*/ 0 h 649288"/>
              <a:gd name="connsiteX2" fmla="*/ 2520047 w 2600830"/>
              <a:gd name="connsiteY2" fmla="*/ 89402 h 649288"/>
              <a:gd name="connsiteX3" fmla="*/ 1945040 w 2600830"/>
              <a:gd name="connsiteY3" fmla="*/ 646112 h 649288"/>
              <a:gd name="connsiteX4" fmla="*/ 648052 w 2600830"/>
              <a:gd name="connsiteY4" fmla="*/ 649287 h 649288"/>
              <a:gd name="connsiteX5" fmla="*/ 77908 w 2600830"/>
              <a:gd name="connsiteY5" fmla="*/ 84156 h 649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00830" h="649288">
                <a:moveTo>
                  <a:pt x="0" y="0"/>
                </a:moveTo>
                <a:lnTo>
                  <a:pt x="2600830" y="0"/>
                </a:lnTo>
                <a:lnTo>
                  <a:pt x="2520047" y="89402"/>
                </a:lnTo>
                <a:cubicBezTo>
                  <a:pt x="2351572" y="318525"/>
                  <a:pt x="2323328" y="645186"/>
                  <a:pt x="1945040" y="646112"/>
                </a:cubicBezTo>
                <a:lnTo>
                  <a:pt x="648052" y="649287"/>
                </a:lnTo>
                <a:cubicBezTo>
                  <a:pt x="269764" y="650213"/>
                  <a:pt x="245977" y="310819"/>
                  <a:pt x="77908" y="84156"/>
                </a:cubicBezTo>
                <a:close/>
              </a:path>
            </a:pathLst>
          </a:custGeom>
          <a:gradFill flip="none" rotWithShape="1">
            <a:gsLst>
              <a:gs pos="0">
                <a:schemeClr val="accent1">
                  <a:lumMod val="60000"/>
                  <a:lumOff val="40000"/>
                </a:schemeClr>
              </a:gs>
              <a:gs pos="26000">
                <a:schemeClr val="accent1">
                  <a:lumMod val="40000"/>
                  <a:lumOff val="60000"/>
                </a:schemeClr>
              </a:gs>
              <a:gs pos="100000">
                <a:schemeClr val="accent1">
                  <a:lumMod val="60000"/>
                  <a:lumOff val="40000"/>
                </a:schemeClr>
              </a:gs>
            </a:gsLst>
            <a:lin ang="5400000" scaled="0"/>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vert="eaVert" lIns="108896" tIns="54448" rIns="108896" bIns="54448" anchor="ctr"/>
          <a:lstStyle/>
          <a:p>
            <a:pPr algn="ctr">
              <a:defRPr/>
            </a:pPr>
            <a:r>
              <a:rPr lang="zh-TW" altLang="en-US" sz="1600" b="1" dirty="0">
                <a:solidFill>
                  <a:schemeClr val="accent1">
                    <a:lumMod val="50000"/>
                  </a:schemeClr>
                </a:solidFill>
                <a:latin typeface="微软雅黑" panose="020B0503020204020204" pitchFamily="34" charset="-122"/>
                <a:ea typeface="微软雅黑" panose="020B0503020204020204" pitchFamily="34" charset="-122"/>
              </a:rPr>
              <a:t>雲</a:t>
            </a:r>
            <a:endParaRPr lang="en-US" altLang="zh-TW" sz="1600" b="1" dirty="0">
              <a:solidFill>
                <a:schemeClr val="accent1">
                  <a:lumMod val="50000"/>
                </a:schemeClr>
              </a:solidFill>
              <a:latin typeface="微软雅黑" panose="020B0503020204020204" pitchFamily="34" charset="-122"/>
              <a:ea typeface="微软雅黑" panose="020B0503020204020204" pitchFamily="34" charset="-122"/>
            </a:endParaRPr>
          </a:p>
          <a:p>
            <a:pPr algn="ctr">
              <a:defRPr/>
            </a:pPr>
            <a:r>
              <a:rPr lang="zh-TW" altLang="en-US" sz="1600" b="1" dirty="0">
                <a:solidFill>
                  <a:schemeClr val="accent1">
                    <a:lumMod val="50000"/>
                  </a:schemeClr>
                </a:solidFill>
                <a:latin typeface="微软雅黑" panose="020B0503020204020204" pitchFamily="34" charset="-122"/>
                <a:ea typeface="微软雅黑" panose="020B0503020204020204" pitchFamily="34" charset="-122"/>
              </a:rPr>
              <a:t>端</a:t>
            </a:r>
            <a:endParaRPr lang="en-US" altLang="zh-TW" sz="1600" b="1" dirty="0">
              <a:solidFill>
                <a:schemeClr val="accent1">
                  <a:lumMod val="50000"/>
                </a:schemeClr>
              </a:solidFill>
              <a:latin typeface="微软雅黑" panose="020B0503020204020204" pitchFamily="34" charset="-122"/>
              <a:ea typeface="微软雅黑" panose="020B0503020204020204" pitchFamily="34" charset="-122"/>
            </a:endParaRPr>
          </a:p>
          <a:p>
            <a:pPr algn="ctr">
              <a:defRPr/>
            </a:pPr>
            <a:r>
              <a:rPr lang="zh-TW" altLang="en-US" sz="1600" b="1" dirty="0">
                <a:solidFill>
                  <a:schemeClr val="accent1">
                    <a:lumMod val="50000"/>
                  </a:schemeClr>
                </a:solidFill>
                <a:latin typeface="微软雅黑" panose="020B0503020204020204" pitchFamily="34" charset="-122"/>
                <a:ea typeface="微软雅黑" panose="020B0503020204020204" pitchFamily="34" charset="-122"/>
              </a:rPr>
              <a:t>服</a:t>
            </a:r>
            <a:endParaRPr lang="en-US" altLang="zh-TW" sz="1600" b="1" dirty="0">
              <a:solidFill>
                <a:schemeClr val="accent1">
                  <a:lumMod val="50000"/>
                </a:schemeClr>
              </a:solidFill>
              <a:latin typeface="微软雅黑" panose="020B0503020204020204" pitchFamily="34" charset="-122"/>
              <a:ea typeface="微软雅黑" panose="020B0503020204020204" pitchFamily="34" charset="-122"/>
            </a:endParaRPr>
          </a:p>
          <a:p>
            <a:pPr algn="ctr">
              <a:defRPr/>
            </a:pPr>
            <a:r>
              <a:rPr lang="zh-TW" altLang="en-US" sz="1600" b="1" dirty="0">
                <a:solidFill>
                  <a:schemeClr val="accent1">
                    <a:lumMod val="50000"/>
                  </a:schemeClr>
                </a:solidFill>
                <a:latin typeface="微软雅黑" panose="020B0503020204020204" pitchFamily="34" charset="-122"/>
                <a:ea typeface="微软雅黑" panose="020B0503020204020204" pitchFamily="34" charset="-122"/>
              </a:rPr>
              <a:t>務</a:t>
            </a:r>
            <a:endParaRPr lang="en-US" altLang="zh-TW" sz="1600" b="1" dirty="0">
              <a:solidFill>
                <a:schemeClr val="accent1">
                  <a:lumMod val="50000"/>
                </a:schemeClr>
              </a:solidFill>
              <a:latin typeface="微软雅黑" panose="020B0503020204020204" pitchFamily="34" charset="-122"/>
              <a:ea typeface="微软雅黑" panose="020B0503020204020204" pitchFamily="34" charset="-122"/>
            </a:endParaRPr>
          </a:p>
          <a:p>
            <a:pPr algn="ctr">
              <a:defRPr/>
            </a:pPr>
            <a:r>
              <a:rPr lang="zh-TW" altLang="en-US" sz="1600" b="1" dirty="0">
                <a:solidFill>
                  <a:schemeClr val="accent1">
                    <a:lumMod val="50000"/>
                  </a:schemeClr>
                </a:solidFill>
                <a:latin typeface="微软雅黑" panose="020B0503020204020204" pitchFamily="34" charset="-122"/>
                <a:ea typeface="微软雅黑" panose="020B0503020204020204" pitchFamily="34" charset="-122"/>
              </a:rPr>
              <a:t>特</a:t>
            </a:r>
            <a:endParaRPr lang="en-US" altLang="zh-TW" sz="1600" b="1" dirty="0">
              <a:solidFill>
                <a:schemeClr val="accent1">
                  <a:lumMod val="50000"/>
                </a:schemeClr>
              </a:solidFill>
              <a:latin typeface="微软雅黑" panose="020B0503020204020204" pitchFamily="34" charset="-122"/>
              <a:ea typeface="微软雅黑" panose="020B0503020204020204" pitchFamily="34" charset="-122"/>
            </a:endParaRPr>
          </a:p>
          <a:p>
            <a:pPr algn="ctr">
              <a:defRPr/>
            </a:pPr>
            <a:r>
              <a:rPr lang="zh-TW" altLang="en-US" sz="1600" b="1" dirty="0">
                <a:solidFill>
                  <a:schemeClr val="accent1">
                    <a:lumMod val="50000"/>
                  </a:schemeClr>
                </a:solidFill>
                <a:latin typeface="微软雅黑" panose="020B0503020204020204" pitchFamily="34" charset="-122"/>
                <a:ea typeface="微软雅黑" panose="020B0503020204020204" pitchFamily="34" charset="-122"/>
              </a:rPr>
              <a:t>性</a:t>
            </a:r>
            <a:endParaRPr lang="en-US" altLang="zh-TW" sz="1600" b="1" dirty="0">
              <a:solidFill>
                <a:schemeClr val="accent1">
                  <a:lumMod val="50000"/>
                </a:schemeClr>
              </a:solidFill>
              <a:latin typeface="微软雅黑" panose="020B0503020204020204" pitchFamily="34" charset="-122"/>
              <a:ea typeface="微软雅黑" panose="020B0503020204020204" pitchFamily="34" charset="-122"/>
            </a:endParaRPr>
          </a:p>
          <a:p>
            <a:pPr algn="ctr">
              <a:defRPr/>
            </a:pPr>
            <a:r>
              <a:rPr lang="zh-TW" altLang="en-US" sz="1600" b="1" dirty="0">
                <a:solidFill>
                  <a:schemeClr val="accent1">
                    <a:lumMod val="50000"/>
                  </a:schemeClr>
                </a:solidFill>
                <a:latin typeface="微软雅黑" panose="020B0503020204020204" pitchFamily="34" charset="-122"/>
                <a:ea typeface="微软雅黑" panose="020B0503020204020204" pitchFamily="34" charset="-122"/>
              </a:rPr>
              <a:t>展</a:t>
            </a:r>
            <a:endParaRPr lang="en-US" altLang="zh-TW" sz="1600" b="1" dirty="0">
              <a:solidFill>
                <a:schemeClr val="accent1">
                  <a:lumMod val="50000"/>
                </a:schemeClr>
              </a:solidFill>
              <a:latin typeface="微软雅黑" panose="020B0503020204020204" pitchFamily="34" charset="-122"/>
              <a:ea typeface="微软雅黑" panose="020B0503020204020204" pitchFamily="34" charset="-122"/>
            </a:endParaRPr>
          </a:p>
          <a:p>
            <a:pPr algn="ctr">
              <a:defRPr/>
            </a:pPr>
            <a:r>
              <a:rPr lang="zh-TW" altLang="en-US" sz="1600" b="1" dirty="0">
                <a:solidFill>
                  <a:schemeClr val="accent1">
                    <a:lumMod val="50000"/>
                  </a:schemeClr>
                </a:solidFill>
                <a:latin typeface="微软雅黑" panose="020B0503020204020204" pitchFamily="34" charset="-122"/>
                <a:ea typeface="微软雅黑" panose="020B0503020204020204" pitchFamily="34" charset="-122"/>
              </a:rPr>
              <a:t>示</a:t>
            </a:r>
            <a:endParaRPr lang="zh-CN" altLang="en-US" sz="1600" b="1" dirty="0">
              <a:solidFill>
                <a:schemeClr val="accent1">
                  <a:lumMod val="50000"/>
                </a:schemeClr>
              </a:solidFill>
              <a:latin typeface="微软雅黑" panose="020B0503020204020204" pitchFamily="34" charset="-122"/>
              <a:ea typeface="微软雅黑" panose="020B0503020204020204" pitchFamily="34" charset="-122"/>
            </a:endParaRPr>
          </a:p>
        </p:txBody>
      </p:sp>
      <p:sp>
        <p:nvSpPr>
          <p:cNvPr id="15" name="矩形 14">
            <a:extLst>
              <a:ext uri="{FF2B5EF4-FFF2-40B4-BE49-F238E27FC236}">
                <a16:creationId xmlns:a16="http://schemas.microsoft.com/office/drawing/2014/main" id="{E9F7A96B-7DF0-4950-84F3-0141E3AB9810}"/>
              </a:ext>
            </a:extLst>
          </p:cNvPr>
          <p:cNvSpPr/>
          <p:nvPr/>
        </p:nvSpPr>
        <p:spPr>
          <a:xfrm rot="16200000">
            <a:off x="4791549" y="-2622407"/>
            <a:ext cx="2965945" cy="9462782"/>
          </a:xfrm>
          <a:prstGeom prst="rect">
            <a:avLst/>
          </a:prstGeom>
        </p:spPr>
        <p:txBody>
          <a:bodyPr vert="eaVert" lIns="108896" tIns="54448" rIns="108896" bIns="54448"/>
          <a:lstStyle/>
          <a:p>
            <a:pPr algn="just">
              <a:lnSpc>
                <a:spcPct val="150000"/>
              </a:lnSpc>
              <a:buClr>
                <a:srgbClr val="00B050"/>
              </a:buClr>
              <a:buSzPct val="80000"/>
              <a:defRPr/>
            </a:pPr>
            <a:r>
              <a:rPr lang="en-US" altLang="zh-TW" sz="1600" b="1" dirty="0">
                <a:latin typeface="微軟正黑體" panose="020B0604030504040204" pitchFamily="34" charset="-120"/>
                <a:ea typeface="微軟正黑體" panose="020B0604030504040204" pitchFamily="34" charset="-120"/>
              </a:rPr>
              <a:t>(</a:t>
            </a:r>
            <a:r>
              <a:rPr lang="zh-TW" altLang="en-US" sz="1600" b="1" dirty="0">
                <a:latin typeface="微軟正黑體" panose="020B0604030504040204" pitchFamily="34" charset="-120"/>
                <a:ea typeface="微軟正黑體" panose="020B0604030504040204" pitchFamily="34" charset="-120"/>
              </a:rPr>
              <a:t>一</a:t>
            </a:r>
            <a:r>
              <a:rPr lang="en-US" altLang="zh-TW" sz="1600" b="1" dirty="0">
                <a:latin typeface="微軟正黑體" panose="020B0604030504040204" pitchFamily="34" charset="-120"/>
                <a:ea typeface="微軟正黑體" panose="020B0604030504040204" pitchFamily="34" charset="-120"/>
              </a:rPr>
              <a:t>) </a:t>
            </a:r>
            <a:r>
              <a:rPr lang="zh-TW" altLang="en-US" sz="1600" b="1" dirty="0">
                <a:latin typeface="微軟正黑體" panose="020B0604030504040204" pitchFamily="34" charset="-120"/>
                <a:ea typeface="微軟正黑體" panose="020B0604030504040204" pitchFamily="34" charset="-120"/>
              </a:rPr>
              <a:t>已通過雲市集審查之方案</a:t>
            </a:r>
          </a:p>
          <a:p>
            <a:pPr marL="742950" lvl="1" indent="-285750" algn="just">
              <a:lnSpc>
                <a:spcPct val="150000"/>
              </a:lnSpc>
              <a:buSzPct val="80000"/>
              <a:buFont typeface="Wingdings" panose="05000000000000000000" pitchFamily="2" charset="2"/>
              <a:buChar char="n"/>
              <a:defRPr/>
            </a:pPr>
            <a:r>
              <a:rPr lang="zh-TW" altLang="en-US" sz="1300" dirty="0">
                <a:latin typeface="微軟正黑體" panose="020B0604030504040204" pitchFamily="34" charset="-120"/>
                <a:ea typeface="微軟正黑體" panose="020B0604030504040204" pitchFamily="34" charset="-120"/>
              </a:rPr>
              <a:t>請呈現雲市集審查通過佐證與實績資料截圖。</a:t>
            </a:r>
          </a:p>
          <a:p>
            <a:pPr algn="just">
              <a:lnSpc>
                <a:spcPct val="150000"/>
              </a:lnSpc>
              <a:buClr>
                <a:srgbClr val="00B050"/>
              </a:buClr>
              <a:buSzPct val="80000"/>
              <a:defRPr/>
            </a:pPr>
            <a:r>
              <a:rPr lang="en-US" altLang="zh-TW" sz="1600" b="1" dirty="0">
                <a:latin typeface="微軟正黑體" panose="020B0604030504040204" pitchFamily="34" charset="-120"/>
                <a:ea typeface="微軟正黑體" panose="020B0604030504040204" pitchFamily="34" charset="-120"/>
              </a:rPr>
              <a:t>(</a:t>
            </a:r>
            <a:r>
              <a:rPr lang="zh-TW" altLang="en-US" sz="1600" b="1" dirty="0">
                <a:latin typeface="微軟正黑體" panose="020B0604030504040204" pitchFamily="34" charset="-120"/>
                <a:ea typeface="微軟正黑體" panose="020B0604030504040204" pitchFamily="34" charset="-120"/>
              </a:rPr>
              <a:t>二</a:t>
            </a:r>
            <a:r>
              <a:rPr lang="en-US" altLang="zh-TW" sz="1600" b="1" dirty="0">
                <a:latin typeface="微軟正黑體" panose="020B0604030504040204" pitchFamily="34" charset="-120"/>
                <a:ea typeface="微軟正黑體" panose="020B0604030504040204" pitchFamily="34" charset="-120"/>
              </a:rPr>
              <a:t>) </a:t>
            </a:r>
            <a:r>
              <a:rPr lang="zh-TW" altLang="en-US" sz="1600" b="1" dirty="0">
                <a:latin typeface="微軟正黑體" panose="020B0604030504040204" pitchFamily="34" charset="-120"/>
                <a:ea typeface="微軟正黑體" panose="020B0604030504040204" pitchFamily="34" charset="-120"/>
              </a:rPr>
              <a:t>未通過雲市集審查之方案</a:t>
            </a:r>
          </a:p>
          <a:p>
            <a:pPr marL="742950" lvl="1" indent="-285750" algn="just">
              <a:lnSpc>
                <a:spcPct val="150000"/>
              </a:lnSpc>
              <a:buSzPct val="80000"/>
              <a:buFont typeface="Wingdings" panose="05000000000000000000" pitchFamily="2" charset="2"/>
              <a:buChar char="n"/>
              <a:defRPr/>
            </a:pPr>
            <a:r>
              <a:rPr lang="zh-TW" altLang="en-US" sz="1300" b="1" dirty="0">
                <a:latin typeface="微軟正黑體" panose="020B0604030504040204" pitchFamily="34" charset="-120"/>
                <a:ea typeface="微軟正黑體" panose="020B0604030504040204" pitchFamily="34" charset="-120"/>
              </a:rPr>
              <a:t>雲端服務穩定度：</a:t>
            </a:r>
            <a:r>
              <a:rPr lang="zh-TW" altLang="en-US" sz="1300" dirty="0">
                <a:latin typeface="微軟正黑體" panose="020B0604030504040204" pitchFamily="34" charset="-120"/>
                <a:ea typeface="微軟正黑體" panose="020B0604030504040204" pitchFamily="34" charset="-120"/>
              </a:rPr>
              <a:t>請展示系統於真實網路</a:t>
            </a:r>
            <a:r>
              <a:rPr lang="en-US" altLang="zh-TW" sz="1300" dirty="0">
                <a:latin typeface="微軟正黑體" panose="020B0604030504040204" pitchFamily="34" charset="-120"/>
                <a:ea typeface="微軟正黑體" panose="020B0604030504040204" pitchFamily="34" charset="-120"/>
              </a:rPr>
              <a:t>(</a:t>
            </a:r>
            <a:r>
              <a:rPr lang="zh-TW" altLang="en-US" sz="1300" dirty="0">
                <a:latin typeface="微軟正黑體" panose="020B0604030504040204" pitchFamily="34" charset="-120"/>
                <a:ea typeface="微軟正黑體" panose="020B0604030504040204" pitchFamily="34" charset="-120"/>
              </a:rPr>
              <a:t>三大電信</a:t>
            </a:r>
            <a:r>
              <a:rPr lang="en-US" altLang="zh-TW" sz="1300" dirty="0">
                <a:latin typeface="微軟正黑體" panose="020B0604030504040204" pitchFamily="34" charset="-120"/>
                <a:ea typeface="微軟正黑體" panose="020B0604030504040204" pitchFamily="34" charset="-120"/>
              </a:rPr>
              <a:t>)</a:t>
            </a:r>
            <a:r>
              <a:rPr lang="zh-TW" altLang="en-US" sz="1300" dirty="0">
                <a:latin typeface="微軟正黑體" panose="020B0604030504040204" pitchFamily="34" charset="-120"/>
                <a:ea typeface="微軟正黑體" panose="020B0604030504040204" pitchFamily="34" charset="-120"/>
              </a:rPr>
              <a:t>環境下整體效能表現，以確保負載平衡機制可正常運行。</a:t>
            </a:r>
          </a:p>
          <a:p>
            <a:pPr marL="742950" lvl="1" indent="-285750" algn="just">
              <a:lnSpc>
                <a:spcPct val="150000"/>
              </a:lnSpc>
              <a:buSzPct val="80000"/>
              <a:buFont typeface="Wingdings" panose="05000000000000000000" pitchFamily="2" charset="2"/>
              <a:buChar char="n"/>
              <a:defRPr/>
            </a:pPr>
            <a:r>
              <a:rPr lang="zh-TW" altLang="en-US" sz="1300" b="1" dirty="0">
                <a:latin typeface="微軟正黑體" panose="020B0604030504040204" pitchFamily="34" charset="-120"/>
                <a:ea typeface="微軟正黑體" panose="020B0604030504040204" pitchFamily="34" charset="-120"/>
              </a:rPr>
              <a:t>資安風險：</a:t>
            </a:r>
            <a:r>
              <a:rPr lang="zh-TW" altLang="en-US" sz="1300" dirty="0">
                <a:latin typeface="微軟正黑體" panose="020B0604030504040204" pitchFamily="34" charset="-120"/>
                <a:ea typeface="微軟正黑體" panose="020B0604030504040204" pitchFamily="34" charset="-120"/>
              </a:rPr>
              <a:t>請展示程式碼檢測、網站弱點掃描、主機弱點掃描、</a:t>
            </a:r>
            <a:r>
              <a:rPr lang="en-US" altLang="zh-TW" sz="1300" dirty="0">
                <a:latin typeface="微軟正黑體" panose="020B0604030504040204" pitchFamily="34" charset="-120"/>
                <a:ea typeface="微軟正黑體" panose="020B0604030504040204" pitchFamily="34" charset="-120"/>
              </a:rPr>
              <a:t>APP</a:t>
            </a:r>
            <a:r>
              <a:rPr lang="zh-TW" altLang="en-US" sz="1300" dirty="0">
                <a:latin typeface="微軟正黑體" panose="020B0604030504040204" pitchFamily="34" charset="-120"/>
                <a:ea typeface="微軟正黑體" panose="020B0604030504040204" pitchFamily="34" charset="-120"/>
              </a:rPr>
              <a:t>資安檢測、滲透測試、第三方開源元件安全及授權，以確認無中高度以上之資安風險。</a:t>
            </a:r>
          </a:p>
          <a:p>
            <a:pPr marL="742950" lvl="1" indent="-285750" algn="just">
              <a:lnSpc>
                <a:spcPct val="150000"/>
              </a:lnSpc>
              <a:buSzPct val="80000"/>
              <a:buFont typeface="Wingdings" panose="05000000000000000000" pitchFamily="2" charset="2"/>
              <a:buChar char="n"/>
              <a:defRPr/>
            </a:pPr>
            <a:r>
              <a:rPr lang="zh-TW" altLang="en-US" sz="1300" b="1" dirty="0">
                <a:latin typeface="微軟正黑體" panose="020B0604030504040204" pitchFamily="34" charset="-120"/>
                <a:ea typeface="微軟正黑體" panose="020B0604030504040204" pitchFamily="34" charset="-120"/>
              </a:rPr>
              <a:t>資料自主權：</a:t>
            </a:r>
            <a:r>
              <a:rPr lang="zh-TW" altLang="en-US" sz="1300" dirty="0">
                <a:latin typeface="微軟正黑體" panose="020B0604030504040204" pitchFamily="34" charset="-120"/>
                <a:ea typeface="微軟正黑體" panose="020B0604030504040204" pitchFamily="34" charset="-120"/>
              </a:rPr>
              <a:t>請展示企業如何可獨立運作此雲端服務方案進行系統資料下載儲存之利用。</a:t>
            </a:r>
          </a:p>
          <a:p>
            <a:pPr marL="742950" lvl="1" indent="-285750" algn="just">
              <a:lnSpc>
                <a:spcPct val="150000"/>
              </a:lnSpc>
              <a:buSzPct val="80000"/>
              <a:buFont typeface="Wingdings" panose="05000000000000000000" pitchFamily="2" charset="2"/>
              <a:buChar char="n"/>
              <a:defRPr/>
            </a:pPr>
            <a:r>
              <a:rPr lang="zh-TW" altLang="en-US" sz="1300" b="1" dirty="0">
                <a:latin typeface="微軟正黑體" panose="020B0604030504040204" pitchFamily="34" charset="-120"/>
                <a:ea typeface="微軟正黑體" panose="020B0604030504040204" pitchFamily="34" charset="-120"/>
              </a:rPr>
              <a:t>流量驗證與數據提供之合理性：</a:t>
            </a:r>
            <a:r>
              <a:rPr lang="zh-TW" altLang="en-US" sz="1300" dirty="0">
                <a:latin typeface="微軟正黑體" panose="020B0604030504040204" pitchFamily="34" charset="-120"/>
                <a:ea typeface="微軟正黑體" panose="020B0604030504040204" pitchFamily="34" charset="-120"/>
              </a:rPr>
              <a:t>請展示此雲端服務方案過往或市售相關方案之流量檢驗資料 </a:t>
            </a:r>
            <a:r>
              <a:rPr lang="en-US" altLang="zh-TW" sz="1300" dirty="0">
                <a:latin typeface="微軟正黑體" panose="020B0604030504040204" pitchFamily="34" charset="-120"/>
                <a:ea typeface="微軟正黑體" panose="020B0604030504040204" pitchFamily="34" charset="-120"/>
              </a:rPr>
              <a:t>(</a:t>
            </a:r>
            <a:r>
              <a:rPr lang="zh-TW" altLang="en-US" sz="1300" dirty="0">
                <a:latin typeface="微軟正黑體" panose="020B0604030504040204" pitchFamily="34" charset="-120"/>
                <a:ea typeface="微軟正黑體" panose="020B0604030504040204" pitchFamily="34" charset="-120"/>
              </a:rPr>
              <a:t>如：</a:t>
            </a:r>
            <a:r>
              <a:rPr lang="en-US" altLang="zh-TW" sz="1300" dirty="0">
                <a:latin typeface="微軟正黑體" panose="020B0604030504040204" pitchFamily="34" charset="-120"/>
                <a:ea typeface="微軟正黑體" panose="020B0604030504040204" pitchFamily="34" charset="-120"/>
              </a:rPr>
              <a:t>system log</a:t>
            </a:r>
            <a:r>
              <a:rPr lang="zh-TW" altLang="en-US" sz="1300" dirty="0">
                <a:latin typeface="微軟正黑體" panose="020B0604030504040204" pitchFamily="34" charset="-120"/>
                <a:ea typeface="微軟正黑體" panose="020B0604030504040204" pitchFamily="34" charset="-120"/>
              </a:rPr>
              <a:t>、</a:t>
            </a:r>
            <a:r>
              <a:rPr lang="en-US" altLang="zh-TW" sz="1300" dirty="0">
                <a:latin typeface="微軟正黑體" panose="020B0604030504040204" pitchFamily="34" charset="-120"/>
                <a:ea typeface="微軟正黑體" panose="020B0604030504040204" pitchFamily="34" charset="-120"/>
              </a:rPr>
              <a:t>Data)</a:t>
            </a:r>
            <a:r>
              <a:rPr lang="zh-TW" altLang="en-US" sz="1300" dirty="0">
                <a:latin typeface="微軟正黑體" panose="020B0604030504040204" pitchFamily="34" charset="-120"/>
                <a:ea typeface="微軟正黑體" panose="020B0604030504040204" pitchFamily="34" charset="-120"/>
              </a:rPr>
              <a:t>。</a:t>
            </a:r>
          </a:p>
          <a:p>
            <a:pPr marL="742950" lvl="1" indent="-285750" algn="just">
              <a:lnSpc>
                <a:spcPct val="150000"/>
              </a:lnSpc>
              <a:buSzPct val="80000"/>
              <a:buFont typeface="Wingdings" panose="05000000000000000000" pitchFamily="2" charset="2"/>
              <a:buChar char="n"/>
              <a:defRPr/>
            </a:pPr>
            <a:r>
              <a:rPr lang="zh-TW" altLang="en-US" sz="1300" b="1" dirty="0">
                <a:latin typeface="微軟正黑體" panose="020B0604030504040204" pitchFamily="34" charset="-120"/>
                <a:ea typeface="微軟正黑體" panose="020B0604030504040204" pitchFamily="34" charset="-120"/>
              </a:rPr>
              <a:t>技術服務能量：</a:t>
            </a:r>
            <a:r>
              <a:rPr lang="zh-TW" altLang="en-US" sz="1300" dirty="0">
                <a:latin typeface="微軟正黑體" panose="020B0604030504040204" pitchFamily="34" charset="-120"/>
                <a:ea typeface="微軟正黑體" panose="020B0604030504040204" pitchFamily="34" charset="-120"/>
              </a:rPr>
              <a:t>請展示此雲端服務方案所規劃之教育訓練、諮詢客服等服務方式。</a:t>
            </a:r>
          </a:p>
        </p:txBody>
      </p:sp>
      <p:sp>
        <p:nvSpPr>
          <p:cNvPr id="34" name="圆角矩形 21">
            <a:extLst>
              <a:ext uri="{FF2B5EF4-FFF2-40B4-BE49-F238E27FC236}">
                <a16:creationId xmlns:a16="http://schemas.microsoft.com/office/drawing/2014/main" id="{153FF8F4-4F54-4435-A486-D5A8680639A0}"/>
              </a:ext>
            </a:extLst>
          </p:cNvPr>
          <p:cNvSpPr>
            <a:spLocks noChangeAspect="1"/>
          </p:cNvSpPr>
          <p:nvPr/>
        </p:nvSpPr>
        <p:spPr>
          <a:xfrm>
            <a:off x="1026052" y="4092136"/>
            <a:ext cx="4859999" cy="1801584"/>
          </a:xfrm>
          <a:prstGeom prst="roundRect">
            <a:avLst>
              <a:gd name="adj" fmla="val 1429"/>
            </a:avLst>
          </a:prstGeom>
          <a:solidFill>
            <a:srgbClr val="F2F2F2"/>
          </a:solidFill>
          <a:ln w="3175">
            <a:solidFill>
              <a:srgbClr val="D5D5D5"/>
            </a:solidFill>
            <a:prstDash val="solid"/>
          </a:ln>
        </p:spPr>
        <p:style>
          <a:lnRef idx="1">
            <a:schemeClr val="accent6"/>
          </a:lnRef>
          <a:fillRef idx="0">
            <a:schemeClr val="accent6"/>
          </a:fillRef>
          <a:effectRef idx="0">
            <a:schemeClr val="accent6"/>
          </a:effectRef>
          <a:fontRef idx="minor">
            <a:schemeClr val="tx1"/>
          </a:fontRef>
        </p:style>
        <p:txBody>
          <a:bodyPr lIns="342979" tIns="857448" rIns="342979" bIns="428724" anchor="ctr"/>
          <a:lstStyle/>
          <a:p>
            <a:pPr algn="just">
              <a:lnSpc>
                <a:spcPct val="120000"/>
              </a:lnSpc>
              <a:spcBef>
                <a:spcPts val="715"/>
              </a:spcBef>
              <a:spcAft>
                <a:spcPts val="715"/>
              </a:spcAft>
              <a:defRPr/>
            </a:pPr>
            <a:endParaRPr lang="zh-CN" altLang="en-US" sz="1900" dirty="0">
              <a:solidFill>
                <a:srgbClr val="454545"/>
              </a:solidFill>
              <a:latin typeface="微软雅黑" panose="020B0503020204020204" pitchFamily="34" charset="-122"/>
              <a:ea typeface="微软雅黑" panose="020B0503020204020204" pitchFamily="34" charset="-122"/>
            </a:endParaRPr>
          </a:p>
        </p:txBody>
      </p:sp>
      <p:sp>
        <p:nvSpPr>
          <p:cNvPr id="35" name="圆角矩形 21">
            <a:extLst>
              <a:ext uri="{FF2B5EF4-FFF2-40B4-BE49-F238E27FC236}">
                <a16:creationId xmlns:a16="http://schemas.microsoft.com/office/drawing/2014/main" id="{D4E14722-8F68-4F8E-BE0B-A2561E216B4B}"/>
              </a:ext>
            </a:extLst>
          </p:cNvPr>
          <p:cNvSpPr>
            <a:spLocks noChangeAspect="1"/>
          </p:cNvSpPr>
          <p:nvPr/>
        </p:nvSpPr>
        <p:spPr>
          <a:xfrm>
            <a:off x="6401614" y="4092137"/>
            <a:ext cx="4860000" cy="1801585"/>
          </a:xfrm>
          <a:prstGeom prst="roundRect">
            <a:avLst>
              <a:gd name="adj" fmla="val 1429"/>
            </a:avLst>
          </a:prstGeom>
          <a:solidFill>
            <a:srgbClr val="F2F2F2"/>
          </a:solidFill>
          <a:ln w="3175">
            <a:solidFill>
              <a:srgbClr val="D5D5D5"/>
            </a:solidFill>
            <a:prstDash val="solid"/>
          </a:ln>
        </p:spPr>
        <p:style>
          <a:lnRef idx="1">
            <a:schemeClr val="accent6"/>
          </a:lnRef>
          <a:fillRef idx="0">
            <a:schemeClr val="accent6"/>
          </a:fillRef>
          <a:effectRef idx="0">
            <a:schemeClr val="accent6"/>
          </a:effectRef>
          <a:fontRef idx="minor">
            <a:schemeClr val="tx1"/>
          </a:fontRef>
        </p:style>
        <p:txBody>
          <a:bodyPr lIns="342979" tIns="857448" rIns="342979" bIns="428724" anchor="ctr"/>
          <a:lstStyle/>
          <a:p>
            <a:pPr algn="just">
              <a:lnSpc>
                <a:spcPct val="120000"/>
              </a:lnSpc>
              <a:spcBef>
                <a:spcPts val="715"/>
              </a:spcBef>
              <a:spcAft>
                <a:spcPts val="715"/>
              </a:spcAft>
              <a:defRPr/>
            </a:pPr>
            <a:endParaRPr lang="zh-CN" altLang="en-US" sz="1400" dirty="0">
              <a:solidFill>
                <a:srgbClr val="454545"/>
              </a:solidFill>
              <a:latin typeface="微軟正黑體" panose="020B0604030504040204" pitchFamily="34" charset="-120"/>
              <a:ea typeface="微軟正黑體" panose="020B0604030504040204" pitchFamily="34" charset="-120"/>
            </a:endParaRPr>
          </a:p>
        </p:txBody>
      </p:sp>
      <p:sp>
        <p:nvSpPr>
          <p:cNvPr id="36" name="任意多边形 22">
            <a:extLst>
              <a:ext uri="{FF2B5EF4-FFF2-40B4-BE49-F238E27FC236}">
                <a16:creationId xmlns:a16="http://schemas.microsoft.com/office/drawing/2014/main" id="{FDF0E365-5002-4569-9CDF-74E61F596889}"/>
              </a:ext>
            </a:extLst>
          </p:cNvPr>
          <p:cNvSpPr/>
          <p:nvPr/>
        </p:nvSpPr>
        <p:spPr>
          <a:xfrm>
            <a:off x="1997315" y="3995304"/>
            <a:ext cx="242184" cy="106730"/>
          </a:xfrm>
          <a:custGeom>
            <a:avLst/>
            <a:gdLst>
              <a:gd name="connsiteX0" fmla="*/ 131005 w 311731"/>
              <a:gd name="connsiteY0" fmla="*/ 0 h 121823"/>
              <a:gd name="connsiteX1" fmla="*/ 180725 w 311731"/>
              <a:gd name="connsiteY1" fmla="*/ 0 h 121823"/>
              <a:gd name="connsiteX2" fmla="*/ 205433 w 311731"/>
              <a:gd name="connsiteY2" fmla="*/ 4162 h 121823"/>
              <a:gd name="connsiteX3" fmla="*/ 309453 w 311731"/>
              <a:gd name="connsiteY3" fmla="*/ 109253 h 121823"/>
              <a:gd name="connsiteX4" fmla="*/ 311731 w 311731"/>
              <a:gd name="connsiteY4" fmla="*/ 121823 h 121823"/>
              <a:gd name="connsiteX5" fmla="*/ 0 w 311731"/>
              <a:gd name="connsiteY5" fmla="*/ 121823 h 121823"/>
              <a:gd name="connsiteX6" fmla="*/ 2277 w 311731"/>
              <a:gd name="connsiteY6" fmla="*/ 109253 h 121823"/>
              <a:gd name="connsiteX7" fmla="*/ 106298 w 311731"/>
              <a:gd name="connsiteY7" fmla="*/ 4162 h 1218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1731" h="121823">
                <a:moveTo>
                  <a:pt x="131005" y="0"/>
                </a:moveTo>
                <a:lnTo>
                  <a:pt x="180725" y="0"/>
                </a:lnTo>
                <a:lnTo>
                  <a:pt x="205433" y="4162"/>
                </a:lnTo>
                <a:cubicBezTo>
                  <a:pt x="252408" y="20443"/>
                  <a:pt x="290475" y="59254"/>
                  <a:pt x="309453" y="109253"/>
                </a:cubicBezTo>
                <a:lnTo>
                  <a:pt x="311731" y="121823"/>
                </a:lnTo>
                <a:lnTo>
                  <a:pt x="0" y="121823"/>
                </a:lnTo>
                <a:lnTo>
                  <a:pt x="2277" y="109253"/>
                </a:lnTo>
                <a:cubicBezTo>
                  <a:pt x="21256" y="59254"/>
                  <a:pt x="59323" y="20443"/>
                  <a:pt x="106298" y="4162"/>
                </a:cubicBezTo>
                <a:close/>
              </a:path>
            </a:pathLst>
          </a:custGeom>
          <a:gradFill>
            <a:gsLst>
              <a:gs pos="0">
                <a:schemeClr val="accent1">
                  <a:lumMod val="50000"/>
                </a:schemeClr>
              </a:gs>
              <a:gs pos="49000">
                <a:schemeClr val="accent1"/>
              </a:gs>
              <a:gs pos="100000">
                <a:schemeClr val="accent1">
                  <a:lumMod val="5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zh-CN" altLang="en-US" dirty="0">
              <a:latin typeface="微软雅黑" panose="020B0503020204020204" pitchFamily="34" charset="-122"/>
              <a:ea typeface="微软雅黑" panose="020B0503020204020204" pitchFamily="34" charset="-122"/>
            </a:endParaRPr>
          </a:p>
        </p:txBody>
      </p:sp>
      <p:sp>
        <p:nvSpPr>
          <p:cNvPr id="37" name="任意多边形 23">
            <a:extLst>
              <a:ext uri="{FF2B5EF4-FFF2-40B4-BE49-F238E27FC236}">
                <a16:creationId xmlns:a16="http://schemas.microsoft.com/office/drawing/2014/main" id="{650E6D9A-11DF-432A-8F84-8FC04186EEE8}"/>
              </a:ext>
            </a:extLst>
          </p:cNvPr>
          <p:cNvSpPr/>
          <p:nvPr/>
        </p:nvSpPr>
        <p:spPr>
          <a:xfrm>
            <a:off x="4530230" y="3995304"/>
            <a:ext cx="242184" cy="106729"/>
          </a:xfrm>
          <a:custGeom>
            <a:avLst/>
            <a:gdLst>
              <a:gd name="connsiteX0" fmla="*/ 145370 w 318081"/>
              <a:gd name="connsiteY0" fmla="*/ 0 h 130555"/>
              <a:gd name="connsiteX1" fmla="*/ 172710 w 318081"/>
              <a:gd name="connsiteY1" fmla="*/ 0 h 130555"/>
              <a:gd name="connsiteX2" fmla="*/ 209618 w 318081"/>
              <a:gd name="connsiteY2" fmla="*/ 6428 h 130555"/>
              <a:gd name="connsiteX3" fmla="*/ 315757 w 318081"/>
              <a:gd name="connsiteY3" fmla="*/ 117294 h 130555"/>
              <a:gd name="connsiteX4" fmla="*/ 318081 w 318081"/>
              <a:gd name="connsiteY4" fmla="*/ 130555 h 130555"/>
              <a:gd name="connsiteX5" fmla="*/ 0 w 318081"/>
              <a:gd name="connsiteY5" fmla="*/ 130555 h 130555"/>
              <a:gd name="connsiteX6" fmla="*/ 2324 w 318081"/>
              <a:gd name="connsiteY6" fmla="*/ 117294 h 130555"/>
              <a:gd name="connsiteX7" fmla="*/ 108463 w 318081"/>
              <a:gd name="connsiteY7" fmla="*/ 6428 h 130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8081" h="130555">
                <a:moveTo>
                  <a:pt x="145370" y="0"/>
                </a:moveTo>
                <a:lnTo>
                  <a:pt x="172710" y="0"/>
                </a:lnTo>
                <a:lnTo>
                  <a:pt x="209618" y="6428"/>
                </a:lnTo>
                <a:cubicBezTo>
                  <a:pt x="257550" y="23604"/>
                  <a:pt x="296392" y="64548"/>
                  <a:pt x="315757" y="117294"/>
                </a:cubicBezTo>
                <a:lnTo>
                  <a:pt x="318081" y="130555"/>
                </a:lnTo>
                <a:lnTo>
                  <a:pt x="0" y="130555"/>
                </a:lnTo>
                <a:lnTo>
                  <a:pt x="2324" y="117294"/>
                </a:lnTo>
                <a:cubicBezTo>
                  <a:pt x="21689" y="64548"/>
                  <a:pt x="60531" y="23604"/>
                  <a:pt x="108463" y="6428"/>
                </a:cubicBezTo>
                <a:close/>
              </a:path>
            </a:pathLst>
          </a:custGeom>
          <a:gradFill>
            <a:gsLst>
              <a:gs pos="0">
                <a:schemeClr val="accent1">
                  <a:lumMod val="50000"/>
                </a:schemeClr>
              </a:gs>
              <a:gs pos="49000">
                <a:schemeClr val="accent1"/>
              </a:gs>
              <a:gs pos="100000">
                <a:schemeClr val="accent1">
                  <a:lumMod val="5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zh-CN" altLang="en-US" dirty="0">
              <a:latin typeface="微软雅黑" panose="020B0503020204020204" pitchFamily="34" charset="-122"/>
              <a:ea typeface="微软雅黑" panose="020B0503020204020204" pitchFamily="34" charset="-122"/>
            </a:endParaRPr>
          </a:p>
        </p:txBody>
      </p:sp>
      <p:sp>
        <p:nvSpPr>
          <p:cNvPr id="38" name="任意多边形 24">
            <a:extLst>
              <a:ext uri="{FF2B5EF4-FFF2-40B4-BE49-F238E27FC236}">
                <a16:creationId xmlns:a16="http://schemas.microsoft.com/office/drawing/2014/main" id="{ED783D09-BB82-460E-8105-14CA541B477D}"/>
              </a:ext>
            </a:extLst>
          </p:cNvPr>
          <p:cNvSpPr/>
          <p:nvPr/>
        </p:nvSpPr>
        <p:spPr>
          <a:xfrm>
            <a:off x="2135618" y="3995304"/>
            <a:ext cx="2510564" cy="541026"/>
          </a:xfrm>
          <a:custGeom>
            <a:avLst/>
            <a:gdLst>
              <a:gd name="connsiteX0" fmla="*/ 0 w 2600830"/>
              <a:gd name="connsiteY0" fmla="*/ 0 h 649288"/>
              <a:gd name="connsiteX1" fmla="*/ 2600830 w 2600830"/>
              <a:gd name="connsiteY1" fmla="*/ 0 h 649288"/>
              <a:gd name="connsiteX2" fmla="*/ 2520047 w 2600830"/>
              <a:gd name="connsiteY2" fmla="*/ 89402 h 649288"/>
              <a:gd name="connsiteX3" fmla="*/ 1945040 w 2600830"/>
              <a:gd name="connsiteY3" fmla="*/ 646112 h 649288"/>
              <a:gd name="connsiteX4" fmla="*/ 648052 w 2600830"/>
              <a:gd name="connsiteY4" fmla="*/ 649287 h 649288"/>
              <a:gd name="connsiteX5" fmla="*/ 77908 w 2600830"/>
              <a:gd name="connsiteY5" fmla="*/ 84156 h 649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00830" h="649288">
                <a:moveTo>
                  <a:pt x="0" y="0"/>
                </a:moveTo>
                <a:lnTo>
                  <a:pt x="2600830" y="0"/>
                </a:lnTo>
                <a:lnTo>
                  <a:pt x="2520047" y="89402"/>
                </a:lnTo>
                <a:cubicBezTo>
                  <a:pt x="2351572" y="318525"/>
                  <a:pt x="2323328" y="645186"/>
                  <a:pt x="1945040" y="646112"/>
                </a:cubicBezTo>
                <a:lnTo>
                  <a:pt x="648052" y="649287"/>
                </a:lnTo>
                <a:cubicBezTo>
                  <a:pt x="269764" y="650213"/>
                  <a:pt x="245977" y="310819"/>
                  <a:pt x="77908" y="84156"/>
                </a:cubicBezTo>
                <a:close/>
              </a:path>
            </a:pathLst>
          </a:custGeom>
          <a:gradFill flip="none" rotWithShape="1">
            <a:gsLst>
              <a:gs pos="0">
                <a:schemeClr val="accent1">
                  <a:lumMod val="60000"/>
                  <a:lumOff val="40000"/>
                </a:schemeClr>
              </a:gs>
              <a:gs pos="26000">
                <a:schemeClr val="accent1">
                  <a:lumMod val="40000"/>
                  <a:lumOff val="60000"/>
                </a:schemeClr>
              </a:gs>
              <a:gs pos="100000">
                <a:schemeClr val="accent1">
                  <a:lumMod val="60000"/>
                  <a:lumOff val="40000"/>
                </a:schemeClr>
              </a:gs>
            </a:gsLst>
            <a:lin ang="5400000" scaled="0"/>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lIns="108896" tIns="54448" rIns="108896" bIns="54448" anchor="ctr"/>
          <a:lstStyle/>
          <a:p>
            <a:pPr algn="ctr">
              <a:defRPr/>
            </a:pPr>
            <a:r>
              <a:rPr lang="zh-TW" altLang="en-US" sz="1600" b="1" dirty="0">
                <a:solidFill>
                  <a:schemeClr val="accent1">
                    <a:lumMod val="50000"/>
                  </a:schemeClr>
                </a:solidFill>
                <a:latin typeface="微软雅黑" panose="020B0503020204020204" pitchFamily="34" charset="-122"/>
                <a:ea typeface="微软雅黑" panose="020B0503020204020204" pitchFamily="34" charset="-122"/>
              </a:rPr>
              <a:t>系統操作介面展示</a:t>
            </a:r>
            <a:endParaRPr lang="zh-CN" altLang="en-US" sz="1600" b="1" dirty="0">
              <a:solidFill>
                <a:schemeClr val="accent1">
                  <a:lumMod val="50000"/>
                </a:schemeClr>
              </a:solidFill>
              <a:latin typeface="微软雅黑" panose="020B0503020204020204" pitchFamily="34" charset="-122"/>
              <a:ea typeface="微软雅黑" panose="020B0503020204020204" pitchFamily="34" charset="-122"/>
            </a:endParaRPr>
          </a:p>
        </p:txBody>
      </p:sp>
      <p:sp>
        <p:nvSpPr>
          <p:cNvPr id="39" name="矩形 38">
            <a:extLst>
              <a:ext uri="{FF2B5EF4-FFF2-40B4-BE49-F238E27FC236}">
                <a16:creationId xmlns:a16="http://schemas.microsoft.com/office/drawing/2014/main" id="{2FF5C768-9F35-48A8-AFC3-8E2F4886FE1C}"/>
              </a:ext>
            </a:extLst>
          </p:cNvPr>
          <p:cNvSpPr/>
          <p:nvPr/>
        </p:nvSpPr>
        <p:spPr>
          <a:xfrm>
            <a:off x="1279108" y="4724625"/>
            <a:ext cx="4353886" cy="921166"/>
          </a:xfrm>
          <a:prstGeom prst="rect">
            <a:avLst/>
          </a:prstGeom>
        </p:spPr>
        <p:txBody>
          <a:bodyPr lIns="108896" tIns="54448" rIns="108896" bIns="54448"/>
          <a:lstStyle/>
          <a:p>
            <a:pPr marL="285750" indent="-285750" algn="just">
              <a:lnSpc>
                <a:spcPct val="130000"/>
              </a:lnSpc>
              <a:spcBef>
                <a:spcPts val="715"/>
              </a:spcBef>
              <a:spcAft>
                <a:spcPts val="715"/>
              </a:spcAft>
              <a:buSzPct val="80000"/>
              <a:buFont typeface="Wingdings" panose="05000000000000000000" pitchFamily="2" charset="2"/>
              <a:buChar char="n"/>
              <a:defRPr/>
            </a:pPr>
            <a:r>
              <a:rPr lang="zh-TW" altLang="en-US" sz="1400" dirty="0">
                <a:latin typeface="微軟正黑體" panose="020B0604030504040204" pitchFamily="34" charset="-120"/>
                <a:ea typeface="微軟正黑體" panose="020B0604030504040204" pitchFamily="34" charset="-120"/>
              </a:rPr>
              <a:t>雲平台架構內容</a:t>
            </a:r>
            <a:r>
              <a:rPr lang="en-US" altLang="zh-TW" sz="1400" dirty="0">
                <a:latin typeface="微軟正黑體" panose="020B0604030504040204" pitchFamily="34" charset="-120"/>
                <a:ea typeface="微軟正黑體" panose="020B0604030504040204" pitchFamily="34" charset="-120"/>
              </a:rPr>
              <a:t>(</a:t>
            </a:r>
            <a:r>
              <a:rPr lang="zh-TW" altLang="en-US" sz="1400" dirty="0">
                <a:latin typeface="微軟正黑體" panose="020B0604030504040204" pitchFamily="34" charset="-120"/>
                <a:ea typeface="微軟正黑體" panose="020B0604030504040204" pitchFamily="34" charset="-120"/>
              </a:rPr>
              <a:t>公有雲</a:t>
            </a:r>
            <a:r>
              <a:rPr lang="en-US" altLang="zh-TW" sz="1400" dirty="0">
                <a:latin typeface="微軟正黑體" panose="020B0604030504040204" pitchFamily="34" charset="-120"/>
                <a:ea typeface="微軟正黑體" panose="020B0604030504040204" pitchFamily="34" charset="-120"/>
              </a:rPr>
              <a:t>/</a:t>
            </a:r>
            <a:r>
              <a:rPr lang="zh-TW" altLang="en-US" sz="1400" dirty="0">
                <a:latin typeface="微軟正黑體" panose="020B0604030504040204" pitchFamily="34" charset="-120"/>
                <a:ea typeface="微軟正黑體" panose="020B0604030504040204" pitchFamily="34" charset="-120"/>
              </a:rPr>
              <a:t>混合雲</a:t>
            </a:r>
            <a:r>
              <a:rPr lang="en-US" altLang="zh-TW" sz="1400" dirty="0">
                <a:latin typeface="微軟正黑體" panose="020B0604030504040204" pitchFamily="34" charset="-120"/>
                <a:ea typeface="微軟正黑體" panose="020B0604030504040204" pitchFamily="34" charset="-120"/>
              </a:rPr>
              <a:t>)</a:t>
            </a:r>
            <a:r>
              <a:rPr lang="zh-TW" altLang="en-US" sz="1400" dirty="0">
                <a:latin typeface="微軟正黑體" panose="020B0604030504040204" pitchFamily="34" charset="-120"/>
                <a:ea typeface="微軟正黑體" panose="020B0604030504040204" pitchFamily="34" charset="-120"/>
              </a:rPr>
              <a:t>展示。</a:t>
            </a:r>
            <a:endParaRPr lang="en-US" altLang="zh-TW" sz="1400" dirty="0">
              <a:latin typeface="微軟正黑體" panose="020B0604030504040204" pitchFamily="34" charset="-120"/>
              <a:ea typeface="微軟正黑體" panose="020B0604030504040204" pitchFamily="34" charset="-120"/>
            </a:endParaRPr>
          </a:p>
          <a:p>
            <a:pPr marL="285750" indent="-285750" algn="just">
              <a:lnSpc>
                <a:spcPct val="130000"/>
              </a:lnSpc>
              <a:spcBef>
                <a:spcPts val="715"/>
              </a:spcBef>
              <a:spcAft>
                <a:spcPts val="715"/>
              </a:spcAft>
              <a:buSzPct val="80000"/>
              <a:buFont typeface="Wingdings" panose="05000000000000000000" pitchFamily="2" charset="2"/>
              <a:buChar char="n"/>
              <a:defRPr/>
            </a:pPr>
            <a:r>
              <a:rPr lang="zh-TW" altLang="en-US" sz="1400" dirty="0">
                <a:latin typeface="微軟正黑體" panose="020B0604030504040204" pitchFamily="34" charset="-120"/>
                <a:ea typeface="微軟正黑體" panose="020B0604030504040204" pitchFamily="34" charset="-120"/>
              </a:rPr>
              <a:t>連線系統進行前後台介面之實際操作展示。</a:t>
            </a:r>
            <a:endParaRPr lang="en-US" altLang="zh-TW" sz="1400" dirty="0">
              <a:latin typeface="微軟正黑體" panose="020B0604030504040204" pitchFamily="34" charset="-120"/>
              <a:ea typeface="微軟正黑體" panose="020B0604030504040204" pitchFamily="34" charset="-120"/>
            </a:endParaRPr>
          </a:p>
        </p:txBody>
      </p:sp>
      <p:sp>
        <p:nvSpPr>
          <p:cNvPr id="43" name="矩形 42">
            <a:extLst>
              <a:ext uri="{FF2B5EF4-FFF2-40B4-BE49-F238E27FC236}">
                <a16:creationId xmlns:a16="http://schemas.microsoft.com/office/drawing/2014/main" id="{8F956EBE-2CD0-4AE5-8B5F-CD2F925638CD}"/>
              </a:ext>
            </a:extLst>
          </p:cNvPr>
          <p:cNvSpPr/>
          <p:nvPr/>
        </p:nvSpPr>
        <p:spPr>
          <a:xfrm>
            <a:off x="6680808" y="4600660"/>
            <a:ext cx="4301612" cy="1169095"/>
          </a:xfrm>
          <a:prstGeom prst="rect">
            <a:avLst/>
          </a:prstGeom>
        </p:spPr>
        <p:txBody>
          <a:bodyPr lIns="108896" tIns="54448" rIns="108896" bIns="54448"/>
          <a:lstStyle/>
          <a:p>
            <a:pPr marL="285750" indent="-285750" algn="just">
              <a:lnSpc>
                <a:spcPct val="130000"/>
              </a:lnSpc>
              <a:spcBef>
                <a:spcPts val="715"/>
              </a:spcBef>
              <a:spcAft>
                <a:spcPts val="715"/>
              </a:spcAft>
              <a:buSzPct val="80000"/>
              <a:buFont typeface="Wingdings" panose="05000000000000000000" pitchFamily="2" charset="2"/>
              <a:buChar char="n"/>
              <a:defRPr/>
            </a:pPr>
            <a:r>
              <a:rPr lang="zh-TW" altLang="en-US" sz="1400" dirty="0">
                <a:latin typeface="微軟正黑體" panose="020B0604030504040204" pitchFamily="34" charset="-120"/>
                <a:ea typeface="微軟正黑體" panose="020B0604030504040204" pitchFamily="34" charset="-120"/>
              </a:rPr>
              <a:t>呈現系統後台使用區間及常態流量趨勢圖，所呈現之使用紀錄折線圖樣本須包含資服廠商名稱、方案名稱、小微型企業名稱、使用時間</a:t>
            </a:r>
            <a:r>
              <a:rPr lang="en-US" altLang="zh-TW" sz="1400" dirty="0">
                <a:latin typeface="微軟正黑體" panose="020B0604030504040204" pitchFamily="34" charset="-120"/>
                <a:ea typeface="微軟正黑體" panose="020B0604030504040204" pitchFamily="34" charset="-120"/>
              </a:rPr>
              <a:t>X</a:t>
            </a:r>
            <a:r>
              <a:rPr lang="zh-TW" altLang="en-US" sz="1400" dirty="0">
                <a:latin typeface="微軟正黑體" panose="020B0604030504040204" pitchFamily="34" charset="-120"/>
                <a:ea typeface="微軟正黑體" panose="020B0604030504040204" pitchFamily="34" charset="-120"/>
              </a:rPr>
              <a:t>軸、使用次數</a:t>
            </a:r>
            <a:r>
              <a:rPr lang="en-US" altLang="zh-TW" sz="1400" dirty="0">
                <a:latin typeface="微軟正黑體" panose="020B0604030504040204" pitchFamily="34" charset="-120"/>
                <a:ea typeface="微軟正黑體" panose="020B0604030504040204" pitchFamily="34" charset="-120"/>
              </a:rPr>
              <a:t>Y</a:t>
            </a:r>
            <a:r>
              <a:rPr lang="zh-TW" altLang="en-US" sz="1400" dirty="0">
                <a:latin typeface="微軟正黑體" panose="020B0604030504040204" pitchFamily="34" charset="-120"/>
                <a:ea typeface="微軟正黑體" panose="020B0604030504040204" pitchFamily="34" charset="-120"/>
              </a:rPr>
              <a:t>軸。</a:t>
            </a:r>
            <a:endParaRPr lang="zh-CN" altLang="en-US" sz="1400" dirty="0">
              <a:latin typeface="微軟正黑體" panose="020B0604030504040204" pitchFamily="34" charset="-120"/>
              <a:ea typeface="微軟正黑體" panose="020B0604030504040204" pitchFamily="34" charset="-120"/>
            </a:endParaRPr>
          </a:p>
        </p:txBody>
      </p:sp>
      <p:sp>
        <p:nvSpPr>
          <p:cNvPr id="44" name="任意多边形 22">
            <a:extLst>
              <a:ext uri="{FF2B5EF4-FFF2-40B4-BE49-F238E27FC236}">
                <a16:creationId xmlns:a16="http://schemas.microsoft.com/office/drawing/2014/main" id="{75BE5CEB-7585-46E8-B500-2ECFD334DFBD}"/>
              </a:ext>
            </a:extLst>
          </p:cNvPr>
          <p:cNvSpPr/>
          <p:nvPr/>
        </p:nvSpPr>
        <p:spPr>
          <a:xfrm>
            <a:off x="7440688" y="3995303"/>
            <a:ext cx="242184" cy="106730"/>
          </a:xfrm>
          <a:custGeom>
            <a:avLst/>
            <a:gdLst>
              <a:gd name="connsiteX0" fmla="*/ 131005 w 311731"/>
              <a:gd name="connsiteY0" fmla="*/ 0 h 121823"/>
              <a:gd name="connsiteX1" fmla="*/ 180725 w 311731"/>
              <a:gd name="connsiteY1" fmla="*/ 0 h 121823"/>
              <a:gd name="connsiteX2" fmla="*/ 205433 w 311731"/>
              <a:gd name="connsiteY2" fmla="*/ 4162 h 121823"/>
              <a:gd name="connsiteX3" fmla="*/ 309453 w 311731"/>
              <a:gd name="connsiteY3" fmla="*/ 109253 h 121823"/>
              <a:gd name="connsiteX4" fmla="*/ 311731 w 311731"/>
              <a:gd name="connsiteY4" fmla="*/ 121823 h 121823"/>
              <a:gd name="connsiteX5" fmla="*/ 0 w 311731"/>
              <a:gd name="connsiteY5" fmla="*/ 121823 h 121823"/>
              <a:gd name="connsiteX6" fmla="*/ 2277 w 311731"/>
              <a:gd name="connsiteY6" fmla="*/ 109253 h 121823"/>
              <a:gd name="connsiteX7" fmla="*/ 106298 w 311731"/>
              <a:gd name="connsiteY7" fmla="*/ 4162 h 1218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1731" h="121823">
                <a:moveTo>
                  <a:pt x="131005" y="0"/>
                </a:moveTo>
                <a:lnTo>
                  <a:pt x="180725" y="0"/>
                </a:lnTo>
                <a:lnTo>
                  <a:pt x="205433" y="4162"/>
                </a:lnTo>
                <a:cubicBezTo>
                  <a:pt x="252408" y="20443"/>
                  <a:pt x="290475" y="59254"/>
                  <a:pt x="309453" y="109253"/>
                </a:cubicBezTo>
                <a:lnTo>
                  <a:pt x="311731" y="121823"/>
                </a:lnTo>
                <a:lnTo>
                  <a:pt x="0" y="121823"/>
                </a:lnTo>
                <a:lnTo>
                  <a:pt x="2277" y="109253"/>
                </a:lnTo>
                <a:cubicBezTo>
                  <a:pt x="21256" y="59254"/>
                  <a:pt x="59323" y="20443"/>
                  <a:pt x="106298" y="4162"/>
                </a:cubicBezTo>
                <a:close/>
              </a:path>
            </a:pathLst>
          </a:custGeom>
          <a:gradFill>
            <a:gsLst>
              <a:gs pos="0">
                <a:schemeClr val="accent1">
                  <a:lumMod val="50000"/>
                </a:schemeClr>
              </a:gs>
              <a:gs pos="49000">
                <a:schemeClr val="accent1"/>
              </a:gs>
              <a:gs pos="100000">
                <a:schemeClr val="accent1">
                  <a:lumMod val="5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zh-CN" altLang="en-US" dirty="0">
              <a:latin typeface="微软雅黑" panose="020B0503020204020204" pitchFamily="34" charset="-122"/>
              <a:ea typeface="微软雅黑" panose="020B0503020204020204" pitchFamily="34" charset="-122"/>
            </a:endParaRPr>
          </a:p>
        </p:txBody>
      </p:sp>
      <p:sp>
        <p:nvSpPr>
          <p:cNvPr id="45" name="任意多边形 23">
            <a:extLst>
              <a:ext uri="{FF2B5EF4-FFF2-40B4-BE49-F238E27FC236}">
                <a16:creationId xmlns:a16="http://schemas.microsoft.com/office/drawing/2014/main" id="{BC906D18-5EF8-46A2-B46D-AB1F3D848E17}"/>
              </a:ext>
            </a:extLst>
          </p:cNvPr>
          <p:cNvSpPr/>
          <p:nvPr/>
        </p:nvSpPr>
        <p:spPr>
          <a:xfrm>
            <a:off x="9984678" y="3995304"/>
            <a:ext cx="242184" cy="106729"/>
          </a:xfrm>
          <a:custGeom>
            <a:avLst/>
            <a:gdLst>
              <a:gd name="connsiteX0" fmla="*/ 145370 w 318081"/>
              <a:gd name="connsiteY0" fmla="*/ 0 h 130555"/>
              <a:gd name="connsiteX1" fmla="*/ 172710 w 318081"/>
              <a:gd name="connsiteY1" fmla="*/ 0 h 130555"/>
              <a:gd name="connsiteX2" fmla="*/ 209618 w 318081"/>
              <a:gd name="connsiteY2" fmla="*/ 6428 h 130555"/>
              <a:gd name="connsiteX3" fmla="*/ 315757 w 318081"/>
              <a:gd name="connsiteY3" fmla="*/ 117294 h 130555"/>
              <a:gd name="connsiteX4" fmla="*/ 318081 w 318081"/>
              <a:gd name="connsiteY4" fmla="*/ 130555 h 130555"/>
              <a:gd name="connsiteX5" fmla="*/ 0 w 318081"/>
              <a:gd name="connsiteY5" fmla="*/ 130555 h 130555"/>
              <a:gd name="connsiteX6" fmla="*/ 2324 w 318081"/>
              <a:gd name="connsiteY6" fmla="*/ 117294 h 130555"/>
              <a:gd name="connsiteX7" fmla="*/ 108463 w 318081"/>
              <a:gd name="connsiteY7" fmla="*/ 6428 h 130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8081" h="130555">
                <a:moveTo>
                  <a:pt x="145370" y="0"/>
                </a:moveTo>
                <a:lnTo>
                  <a:pt x="172710" y="0"/>
                </a:lnTo>
                <a:lnTo>
                  <a:pt x="209618" y="6428"/>
                </a:lnTo>
                <a:cubicBezTo>
                  <a:pt x="257550" y="23604"/>
                  <a:pt x="296392" y="64548"/>
                  <a:pt x="315757" y="117294"/>
                </a:cubicBezTo>
                <a:lnTo>
                  <a:pt x="318081" y="130555"/>
                </a:lnTo>
                <a:lnTo>
                  <a:pt x="0" y="130555"/>
                </a:lnTo>
                <a:lnTo>
                  <a:pt x="2324" y="117294"/>
                </a:lnTo>
                <a:cubicBezTo>
                  <a:pt x="21689" y="64548"/>
                  <a:pt x="60531" y="23604"/>
                  <a:pt x="108463" y="6428"/>
                </a:cubicBezTo>
                <a:close/>
              </a:path>
            </a:pathLst>
          </a:custGeom>
          <a:gradFill>
            <a:gsLst>
              <a:gs pos="0">
                <a:schemeClr val="accent1">
                  <a:lumMod val="50000"/>
                </a:schemeClr>
              </a:gs>
              <a:gs pos="49000">
                <a:schemeClr val="accent1"/>
              </a:gs>
              <a:gs pos="100000">
                <a:schemeClr val="accent1">
                  <a:lumMod val="5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zh-CN" altLang="en-US" dirty="0">
              <a:latin typeface="微软雅黑" panose="020B0503020204020204" pitchFamily="34" charset="-122"/>
              <a:ea typeface="微软雅黑" panose="020B0503020204020204" pitchFamily="34" charset="-122"/>
            </a:endParaRPr>
          </a:p>
        </p:txBody>
      </p:sp>
      <p:sp>
        <p:nvSpPr>
          <p:cNvPr id="46" name="任意多边形 24">
            <a:extLst>
              <a:ext uri="{FF2B5EF4-FFF2-40B4-BE49-F238E27FC236}">
                <a16:creationId xmlns:a16="http://schemas.microsoft.com/office/drawing/2014/main" id="{D52C6F1C-EE00-43B0-ACCE-54FE9A168A7C}"/>
              </a:ext>
            </a:extLst>
          </p:cNvPr>
          <p:cNvSpPr/>
          <p:nvPr/>
        </p:nvSpPr>
        <p:spPr>
          <a:xfrm>
            <a:off x="7576332" y="3995304"/>
            <a:ext cx="2510564" cy="541026"/>
          </a:xfrm>
          <a:custGeom>
            <a:avLst/>
            <a:gdLst>
              <a:gd name="connsiteX0" fmla="*/ 0 w 2600830"/>
              <a:gd name="connsiteY0" fmla="*/ 0 h 649288"/>
              <a:gd name="connsiteX1" fmla="*/ 2600830 w 2600830"/>
              <a:gd name="connsiteY1" fmla="*/ 0 h 649288"/>
              <a:gd name="connsiteX2" fmla="*/ 2520047 w 2600830"/>
              <a:gd name="connsiteY2" fmla="*/ 89402 h 649288"/>
              <a:gd name="connsiteX3" fmla="*/ 1945040 w 2600830"/>
              <a:gd name="connsiteY3" fmla="*/ 646112 h 649288"/>
              <a:gd name="connsiteX4" fmla="*/ 648052 w 2600830"/>
              <a:gd name="connsiteY4" fmla="*/ 649287 h 649288"/>
              <a:gd name="connsiteX5" fmla="*/ 77908 w 2600830"/>
              <a:gd name="connsiteY5" fmla="*/ 84156 h 649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00830" h="649288">
                <a:moveTo>
                  <a:pt x="0" y="0"/>
                </a:moveTo>
                <a:lnTo>
                  <a:pt x="2600830" y="0"/>
                </a:lnTo>
                <a:lnTo>
                  <a:pt x="2520047" y="89402"/>
                </a:lnTo>
                <a:cubicBezTo>
                  <a:pt x="2351572" y="318525"/>
                  <a:pt x="2323328" y="645186"/>
                  <a:pt x="1945040" y="646112"/>
                </a:cubicBezTo>
                <a:lnTo>
                  <a:pt x="648052" y="649287"/>
                </a:lnTo>
                <a:cubicBezTo>
                  <a:pt x="269764" y="650213"/>
                  <a:pt x="245977" y="310819"/>
                  <a:pt x="77908" y="84156"/>
                </a:cubicBezTo>
                <a:close/>
              </a:path>
            </a:pathLst>
          </a:custGeom>
          <a:gradFill flip="none" rotWithShape="1">
            <a:gsLst>
              <a:gs pos="0">
                <a:schemeClr val="accent1">
                  <a:lumMod val="60000"/>
                  <a:lumOff val="40000"/>
                </a:schemeClr>
              </a:gs>
              <a:gs pos="26000">
                <a:schemeClr val="accent1">
                  <a:lumMod val="40000"/>
                  <a:lumOff val="60000"/>
                </a:schemeClr>
              </a:gs>
              <a:gs pos="100000">
                <a:schemeClr val="accent1">
                  <a:lumMod val="60000"/>
                  <a:lumOff val="40000"/>
                </a:schemeClr>
              </a:gs>
            </a:gsLst>
            <a:lin ang="5400000" scaled="0"/>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lIns="108896" tIns="54448" rIns="108896" bIns="54448" anchor="ctr"/>
          <a:lstStyle/>
          <a:p>
            <a:pPr algn="ctr">
              <a:defRPr/>
            </a:pPr>
            <a:r>
              <a:rPr lang="zh-TW" altLang="en-US" sz="1600" b="1" dirty="0">
                <a:solidFill>
                  <a:schemeClr val="accent1">
                    <a:lumMod val="50000"/>
                  </a:schemeClr>
                </a:solidFill>
                <a:latin typeface="微软雅黑" panose="020B0503020204020204" pitchFamily="34" charset="-122"/>
                <a:ea typeface="微软雅黑" panose="020B0503020204020204" pitchFamily="34" charset="-122"/>
              </a:rPr>
              <a:t>常態流量趨勢圖</a:t>
            </a:r>
            <a:endParaRPr lang="zh-CN" altLang="en-US" sz="1600" b="1" dirty="0">
              <a:solidFill>
                <a:schemeClr val="accent1">
                  <a:lumMod val="50000"/>
                </a:scheme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8223601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5EF6E86-CE0B-42EC-BB72-0B4364ED6635}"/>
              </a:ext>
            </a:extLst>
          </p:cNvPr>
          <p:cNvSpPr>
            <a:spLocks noGrp="1"/>
          </p:cNvSpPr>
          <p:nvPr>
            <p:ph type="title"/>
          </p:nvPr>
        </p:nvSpPr>
        <p:spPr>
          <a:xfrm>
            <a:off x="151001" y="2491530"/>
            <a:ext cx="11895589" cy="2097933"/>
          </a:xfrm>
          <a:solidFill>
            <a:srgbClr val="11A0B3"/>
          </a:solidFill>
          <a:ln>
            <a:noFill/>
          </a:ln>
        </p:spPr>
        <p:txBody>
          <a:bodyPr>
            <a:normAutofit/>
          </a:bodyPr>
          <a:lstStyle/>
          <a:p>
            <a:r>
              <a:rPr lang="zh-TW" altLang="en-US" dirty="0"/>
              <a:t>  </a:t>
            </a:r>
            <a:r>
              <a:rPr lang="zh-TW" altLang="en-US" b="1" dirty="0">
                <a:latin typeface="微軟正黑體" panose="020B0604030504040204" pitchFamily="34" charset="-120"/>
                <a:ea typeface="微軟正黑體" panose="020B0604030504040204" pitchFamily="34" charset="-120"/>
              </a:rPr>
              <a:t>報 告 結 束</a:t>
            </a:r>
            <a:br>
              <a:rPr lang="en-US" altLang="zh-TW" dirty="0"/>
            </a:br>
            <a:r>
              <a:rPr lang="en-US" altLang="zh-TW" dirty="0"/>
              <a:t>  </a:t>
            </a:r>
            <a:r>
              <a:rPr lang="en-US" altLang="zh-TW" sz="2600" b="1" dirty="0">
                <a:solidFill>
                  <a:schemeClr val="bg1"/>
                </a:solidFill>
                <a:latin typeface="Microsoft YaHei" panose="020B0503020204020204" pitchFamily="34" charset="-122"/>
                <a:ea typeface="Microsoft YaHei" panose="020B0503020204020204" pitchFamily="34" charset="-122"/>
              </a:rPr>
              <a:t>Thank you for your time and attention.</a:t>
            </a:r>
            <a:endParaRPr lang="zh-TW" altLang="en-US" sz="2600" b="1" dirty="0">
              <a:solidFill>
                <a:schemeClr val="bg1"/>
              </a:solidFill>
              <a:latin typeface="Microsoft YaHei" panose="020B0503020204020204" pitchFamily="34" charset="-122"/>
              <a:ea typeface="Microsoft YaHei" panose="020B0503020204020204" pitchFamily="34" charset="-122"/>
            </a:endParaRPr>
          </a:p>
        </p:txBody>
      </p:sp>
      <p:sp>
        <p:nvSpPr>
          <p:cNvPr id="3" name="文字版面配置區 2">
            <a:extLst>
              <a:ext uri="{FF2B5EF4-FFF2-40B4-BE49-F238E27FC236}">
                <a16:creationId xmlns:a16="http://schemas.microsoft.com/office/drawing/2014/main" id="{86E07052-99CE-4E9A-9E36-E9DE7BA4DEEC}"/>
              </a:ext>
            </a:extLst>
          </p:cNvPr>
          <p:cNvSpPr>
            <a:spLocks noGrp="1"/>
          </p:cNvSpPr>
          <p:nvPr>
            <p:ph type="body" idx="1"/>
          </p:nvPr>
        </p:nvSpPr>
        <p:spPr>
          <a:xfrm>
            <a:off x="159391" y="4669901"/>
            <a:ext cx="6702804" cy="716880"/>
          </a:xfrm>
        </p:spPr>
        <p:txBody>
          <a:bodyPr anchor="ctr"/>
          <a:lstStyle/>
          <a:p>
            <a:pPr algn="r"/>
            <a:r>
              <a:rPr lang="en-US" altLang="zh-TW" b="1" dirty="0">
                <a:solidFill>
                  <a:srgbClr val="11A0B3"/>
                </a:solidFill>
              </a:rPr>
              <a:t>(</a:t>
            </a:r>
            <a:r>
              <a:rPr lang="zh-TW" altLang="en-US" b="1" dirty="0">
                <a:solidFill>
                  <a:srgbClr val="11A0B3"/>
                </a:solidFill>
              </a:rPr>
              <a:t>單位</a:t>
            </a:r>
            <a:r>
              <a:rPr lang="en-US" altLang="zh-TW" b="1" dirty="0">
                <a:solidFill>
                  <a:srgbClr val="11A0B3"/>
                </a:solidFill>
              </a:rPr>
              <a:t>LOGO/</a:t>
            </a:r>
            <a:r>
              <a:rPr lang="zh-TW" altLang="en-US" b="1" dirty="0">
                <a:solidFill>
                  <a:srgbClr val="11A0B3"/>
                </a:solidFill>
              </a:rPr>
              <a:t>單位全銜</a:t>
            </a:r>
            <a:r>
              <a:rPr lang="en-US" altLang="zh-TW" b="1" dirty="0">
                <a:solidFill>
                  <a:srgbClr val="11A0B3"/>
                </a:solidFill>
              </a:rPr>
              <a:t>)</a:t>
            </a:r>
            <a:endParaRPr lang="zh-TW" altLang="en-US" b="1" dirty="0">
              <a:solidFill>
                <a:srgbClr val="11A0B3"/>
              </a:solidFill>
            </a:endParaRPr>
          </a:p>
        </p:txBody>
      </p:sp>
      <p:pic>
        <p:nvPicPr>
          <p:cNvPr id="5" name="圖片 4">
            <a:extLst>
              <a:ext uri="{FF2B5EF4-FFF2-40B4-BE49-F238E27FC236}">
                <a16:creationId xmlns:a16="http://schemas.microsoft.com/office/drawing/2014/main" id="{6F102AC3-81EA-4E40-982D-A6D88D371E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83862" y="1471219"/>
            <a:ext cx="4361393" cy="3915562"/>
          </a:xfrm>
          <a:prstGeom prst="rect">
            <a:avLst/>
          </a:prstGeom>
        </p:spPr>
      </p:pic>
      <p:sp>
        <p:nvSpPr>
          <p:cNvPr id="8" name="矩形: 圓角 7">
            <a:extLst>
              <a:ext uri="{FF2B5EF4-FFF2-40B4-BE49-F238E27FC236}">
                <a16:creationId xmlns:a16="http://schemas.microsoft.com/office/drawing/2014/main" id="{AE509AB9-48A8-4199-A5A1-7C0E8D6CCE12}"/>
              </a:ext>
            </a:extLst>
          </p:cNvPr>
          <p:cNvSpPr/>
          <p:nvPr/>
        </p:nvSpPr>
        <p:spPr>
          <a:xfrm>
            <a:off x="346745" y="1138783"/>
            <a:ext cx="4196411" cy="664871"/>
          </a:xfrm>
          <a:prstGeom prst="roundRect">
            <a:avLst/>
          </a:prstGeom>
          <a:gradFill flip="none" rotWithShape="1">
            <a:gsLst>
              <a:gs pos="0">
                <a:srgbClr val="0A606C"/>
              </a:gs>
              <a:gs pos="32000">
                <a:srgbClr val="11A0B3"/>
              </a:gs>
              <a:gs pos="89000">
                <a:srgbClr val="AAEFF8"/>
              </a:gs>
            </a:gsLst>
            <a:lin ang="16200000" scaled="1"/>
            <a:tileRect/>
          </a:gradFill>
          <a:ln>
            <a:no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b="1" dirty="0">
                <a:solidFill>
                  <a:schemeClr val="bg1"/>
                </a:solidFill>
                <a:latin typeface="Microsoft YaHei" panose="020B0503020204020204" pitchFamily="34" charset="-122"/>
                <a:ea typeface="Microsoft YaHei" panose="020B0503020204020204" pitchFamily="34" charset="-122"/>
              </a:rPr>
              <a:t>(</a:t>
            </a:r>
            <a:r>
              <a:rPr lang="zh-TW" altLang="en-US" sz="2000" b="1" dirty="0">
                <a:solidFill>
                  <a:schemeClr val="bg1"/>
                </a:solidFill>
                <a:latin typeface="Microsoft YaHei" panose="020B0503020204020204" pitchFamily="34" charset="-122"/>
                <a:ea typeface="Microsoft YaHei" panose="020B0503020204020204" pitchFamily="34" charset="-122"/>
              </a:rPr>
              <a:t>請填計畫全名</a:t>
            </a:r>
            <a:r>
              <a:rPr lang="en-US" altLang="zh-TW" sz="2000" b="1" dirty="0">
                <a:solidFill>
                  <a:schemeClr val="bg1"/>
                </a:solidFill>
                <a:latin typeface="Microsoft YaHei" panose="020B0503020204020204" pitchFamily="34" charset="-122"/>
                <a:ea typeface="Microsoft YaHei" panose="020B0503020204020204" pitchFamily="34" charset="-122"/>
              </a:rPr>
              <a:t>)</a:t>
            </a:r>
            <a:endParaRPr lang="zh-TW" altLang="en-US" sz="2000" b="1" dirty="0">
              <a:solidFill>
                <a:schemeClr val="bg1"/>
              </a:solidFill>
              <a:latin typeface="Microsoft YaHei" panose="020B0503020204020204" pitchFamily="34" charset="-122"/>
              <a:ea typeface="Microsoft YaHei" panose="020B0503020204020204" pitchFamily="34" charset="-122"/>
            </a:endParaRPr>
          </a:p>
        </p:txBody>
      </p:sp>
    </p:spTree>
    <p:extLst>
      <p:ext uri="{BB962C8B-B14F-4D97-AF65-F5344CB8AC3E}">
        <p14:creationId xmlns:p14="http://schemas.microsoft.com/office/powerpoint/2010/main" val="2699111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527270" y="1666124"/>
            <a:ext cx="2384573" cy="2384573"/>
            <a:chOff x="4240335" y="3008435"/>
            <a:chExt cx="3711332" cy="3711332"/>
          </a:xfrm>
        </p:grpSpPr>
        <p:sp>
          <p:nvSpPr>
            <p:cNvPr id="3" name="椭圆 2"/>
            <p:cNvSpPr/>
            <p:nvPr/>
          </p:nvSpPr>
          <p:spPr>
            <a:xfrm>
              <a:off x="4240335" y="3008435"/>
              <a:ext cx="3711332" cy="3711332"/>
            </a:xfrm>
            <a:prstGeom prst="ellipse">
              <a:avLst/>
            </a:prstGeom>
            <a:gradFill>
              <a:gsLst>
                <a:gs pos="100000">
                  <a:schemeClr val="bg1">
                    <a:lumMod val="75000"/>
                  </a:schemeClr>
                </a:gs>
                <a:gs pos="0">
                  <a:schemeClr val="bg1"/>
                </a:gs>
              </a:gsLst>
              <a:lin ang="5400000" scaled="0"/>
            </a:gradFill>
            <a:ln w="9525">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sz="1865">
                <a:solidFill>
                  <a:srgbClr val="FFFFFF"/>
                </a:solidFill>
                <a:latin typeface="微软雅黑 Light" panose="020B0502040204020203" pitchFamily="34" charset="-122"/>
                <a:ea typeface="微软雅黑 Light" panose="020B0502040204020203" pitchFamily="34" charset="-122"/>
                <a:sym typeface="微软雅黑 Light" panose="020B0502040204020203" pitchFamily="34" charset="-122"/>
              </a:endParaRPr>
            </a:p>
          </p:txBody>
        </p:sp>
        <p:grpSp>
          <p:nvGrpSpPr>
            <p:cNvPr id="4" name="组合 3"/>
            <p:cNvGrpSpPr/>
            <p:nvPr/>
          </p:nvGrpSpPr>
          <p:grpSpPr>
            <a:xfrm>
              <a:off x="4710169" y="3478269"/>
              <a:ext cx="2771663" cy="2771663"/>
              <a:chOff x="2193191" y="1899415"/>
              <a:chExt cx="2421376" cy="2421376"/>
            </a:xfrm>
            <a:effectLst/>
          </p:grpSpPr>
          <p:sp>
            <p:nvSpPr>
              <p:cNvPr id="5" name="椭圆 4"/>
              <p:cNvSpPr/>
              <p:nvPr/>
            </p:nvSpPr>
            <p:spPr>
              <a:xfrm>
                <a:off x="2193191" y="1899415"/>
                <a:ext cx="2421376" cy="2421376"/>
              </a:xfrm>
              <a:prstGeom prst="ellipse">
                <a:avLst/>
              </a:prstGeom>
              <a:solidFill>
                <a:srgbClr val="11A0B3"/>
              </a:solidFill>
              <a:ln w="31750">
                <a:gradFill flip="none" rotWithShape="1">
                  <a:gsLst>
                    <a:gs pos="0">
                      <a:schemeClr val="bg1">
                        <a:lumMod val="75000"/>
                      </a:schemeClr>
                    </a:gs>
                    <a:gs pos="100000">
                      <a:schemeClr val="bg1"/>
                    </a:gs>
                  </a:gsLst>
                  <a:lin ang="2700000" scaled="1"/>
                  <a:tileRect/>
                </a:gradFill>
              </a:ln>
              <a:effectLst>
                <a:innerShdw blurRad="127000" dist="63500" dir="13500000">
                  <a:schemeClr val="accent3">
                    <a:lumMod val="50000"/>
                    <a:alpha val="8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sz="1865">
                  <a:solidFill>
                    <a:srgbClr val="FFFFFF"/>
                  </a:solidFill>
                  <a:latin typeface="微软雅黑 Light" panose="020B0502040204020203" pitchFamily="34" charset="-122"/>
                  <a:ea typeface="微软雅黑 Light" panose="020B0502040204020203" pitchFamily="34" charset="-122"/>
                  <a:sym typeface="微软雅黑 Light" panose="020B0502040204020203" pitchFamily="34" charset="-122"/>
                </a:endParaRPr>
              </a:p>
            </p:txBody>
          </p:sp>
          <p:sp>
            <p:nvSpPr>
              <p:cNvPr id="6" name="椭圆 5"/>
              <p:cNvSpPr/>
              <p:nvPr/>
            </p:nvSpPr>
            <p:spPr>
              <a:xfrm>
                <a:off x="2345502" y="2051726"/>
                <a:ext cx="2116756" cy="2116756"/>
              </a:xfrm>
              <a:prstGeom prst="ellipse">
                <a:avLst/>
              </a:prstGeom>
              <a:solidFill>
                <a:schemeClr val="bg1">
                  <a:lumMod val="95000"/>
                </a:schemeClr>
              </a:solidFill>
              <a:ln w="50800">
                <a:noFill/>
              </a:ln>
              <a:effectLst>
                <a:outerShdw blurRad="152400" dist="63500" dir="2700000" algn="tl" rotWithShape="0">
                  <a:schemeClr val="accent3">
                    <a:lumMod val="50000"/>
                    <a:alpha val="64000"/>
                  </a:schemeClr>
                </a:outerShdw>
              </a:effectLst>
              <a:scene3d>
                <a:camera prst="orthographicFront"/>
                <a:lightRig rig="threePt" dir="t"/>
              </a:scene3d>
              <a:sp3d prstMaterial="softEdge">
                <a:bevelT w="82550" h="254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sz="1865">
                  <a:solidFill>
                    <a:srgbClr val="FFFFFF"/>
                  </a:solidFill>
                  <a:latin typeface="微软雅黑 Light" panose="020B0502040204020203" pitchFamily="34" charset="-122"/>
                  <a:ea typeface="微软雅黑 Light" panose="020B0502040204020203" pitchFamily="34" charset="-122"/>
                  <a:sym typeface="微软雅黑 Light" panose="020B0502040204020203" pitchFamily="34" charset="-122"/>
                </a:endParaRPr>
              </a:p>
            </p:txBody>
          </p:sp>
        </p:grpSp>
      </p:grpSp>
      <p:sp>
        <p:nvSpPr>
          <p:cNvPr id="24" name="任意多边形 23"/>
          <p:cNvSpPr/>
          <p:nvPr/>
        </p:nvSpPr>
        <p:spPr>
          <a:xfrm>
            <a:off x="600" y="-348344"/>
            <a:ext cx="2718956" cy="7417183"/>
          </a:xfrm>
          <a:custGeom>
            <a:avLst/>
            <a:gdLst>
              <a:gd name="connsiteX0" fmla="*/ 0 w 2837789"/>
              <a:gd name="connsiteY0" fmla="*/ 0 h 8001905"/>
              <a:gd name="connsiteX1" fmla="*/ 2837788 w 2837789"/>
              <a:gd name="connsiteY1" fmla="*/ 0 h 8001905"/>
              <a:gd name="connsiteX2" fmla="*/ 2837788 w 2837789"/>
              <a:gd name="connsiteY2" fmla="*/ 1968500 h 8001905"/>
              <a:gd name="connsiteX3" fmla="*/ 2837789 w 2837789"/>
              <a:gd name="connsiteY3" fmla="*/ 1968500 h 8001905"/>
              <a:gd name="connsiteX4" fmla="*/ 2837789 w 2837789"/>
              <a:gd name="connsiteY4" fmla="*/ 2363879 h 8001905"/>
              <a:gd name="connsiteX5" fmla="*/ 2618085 w 2837789"/>
              <a:gd name="connsiteY5" fmla="*/ 2386026 h 8001905"/>
              <a:gd name="connsiteX6" fmla="*/ 1747634 w 2837789"/>
              <a:gd name="connsiteY6" fmla="*/ 3454034 h 8001905"/>
              <a:gd name="connsiteX7" fmla="*/ 2618085 w 2837789"/>
              <a:gd name="connsiteY7" fmla="*/ 4522042 h 8001905"/>
              <a:gd name="connsiteX8" fmla="*/ 2837789 w 2837789"/>
              <a:gd name="connsiteY8" fmla="*/ 4544190 h 8001905"/>
              <a:gd name="connsiteX9" fmla="*/ 2837789 w 2837789"/>
              <a:gd name="connsiteY9" fmla="*/ 6858000 h 8001905"/>
              <a:gd name="connsiteX10" fmla="*/ 2837788 w 2837789"/>
              <a:gd name="connsiteY10" fmla="*/ 6858000 h 8001905"/>
              <a:gd name="connsiteX11" fmla="*/ 2837788 w 2837789"/>
              <a:gd name="connsiteY11" fmla="*/ 8001905 h 8001905"/>
              <a:gd name="connsiteX12" fmla="*/ 0 w 2837789"/>
              <a:gd name="connsiteY12" fmla="*/ 8001905 h 8001905"/>
              <a:gd name="connsiteX13" fmla="*/ 0 w 2837789"/>
              <a:gd name="connsiteY13" fmla="*/ 6858000 h 8001905"/>
              <a:gd name="connsiteX14" fmla="*/ 0 w 2837789"/>
              <a:gd name="connsiteY14" fmla="*/ 6376305 h 8001905"/>
              <a:gd name="connsiteX15" fmla="*/ 0 w 2837789"/>
              <a:gd name="connsiteY15" fmla="*/ 2133600 h 8001905"/>
              <a:gd name="connsiteX16" fmla="*/ 0 w 2837789"/>
              <a:gd name="connsiteY16" fmla="*/ 1968500 h 8001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37789" h="8001905">
                <a:moveTo>
                  <a:pt x="0" y="0"/>
                </a:moveTo>
                <a:lnTo>
                  <a:pt x="2837788" y="0"/>
                </a:lnTo>
                <a:lnTo>
                  <a:pt x="2837788" y="1968500"/>
                </a:lnTo>
                <a:lnTo>
                  <a:pt x="2837789" y="1968500"/>
                </a:lnTo>
                <a:lnTo>
                  <a:pt x="2837789" y="2363879"/>
                </a:lnTo>
                <a:lnTo>
                  <a:pt x="2618085" y="2386026"/>
                </a:lnTo>
                <a:cubicBezTo>
                  <a:pt x="2121320" y="2487680"/>
                  <a:pt x="1747634" y="2927218"/>
                  <a:pt x="1747634" y="3454034"/>
                </a:cubicBezTo>
                <a:cubicBezTo>
                  <a:pt x="1747634" y="3980852"/>
                  <a:pt x="2121320" y="4420389"/>
                  <a:pt x="2618085" y="4522042"/>
                </a:cubicBezTo>
                <a:lnTo>
                  <a:pt x="2837789" y="4544190"/>
                </a:lnTo>
                <a:lnTo>
                  <a:pt x="2837789" y="6858000"/>
                </a:lnTo>
                <a:lnTo>
                  <a:pt x="2837788" y="6858000"/>
                </a:lnTo>
                <a:lnTo>
                  <a:pt x="2837788" y="8001905"/>
                </a:lnTo>
                <a:lnTo>
                  <a:pt x="0" y="8001905"/>
                </a:lnTo>
                <a:lnTo>
                  <a:pt x="0" y="6858000"/>
                </a:lnTo>
                <a:lnTo>
                  <a:pt x="0" y="6376305"/>
                </a:lnTo>
                <a:lnTo>
                  <a:pt x="0" y="2133600"/>
                </a:lnTo>
                <a:lnTo>
                  <a:pt x="0" y="1968500"/>
                </a:lnTo>
                <a:close/>
              </a:path>
            </a:pathLst>
          </a:custGeom>
          <a:solidFill>
            <a:srgbClr val="11A0B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zh-CN" altLang="en-US" sz="1865">
              <a:latin typeface="微软雅黑 Light" panose="020B0502040204020203" pitchFamily="34" charset="-122"/>
              <a:ea typeface="微软雅黑 Light" panose="020B0502040204020203" pitchFamily="34" charset="-122"/>
              <a:sym typeface="微软雅黑 Light" panose="020B0502040204020203" pitchFamily="34" charset="-122"/>
            </a:endParaRPr>
          </a:p>
        </p:txBody>
      </p:sp>
      <p:sp>
        <p:nvSpPr>
          <p:cNvPr id="14" name="圆角矩形 13"/>
          <p:cNvSpPr/>
          <p:nvPr/>
        </p:nvSpPr>
        <p:spPr>
          <a:xfrm>
            <a:off x="4002060" y="4379076"/>
            <a:ext cx="6838231" cy="42891"/>
          </a:xfrm>
          <a:prstGeom prst="roundRect">
            <a:avLst>
              <a:gd name="adj" fmla="val 50000"/>
            </a:avLst>
          </a:prstGeom>
          <a:gradFill>
            <a:gsLst>
              <a:gs pos="0">
                <a:schemeClr val="bg1">
                  <a:lumMod val="75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defRPr/>
            </a:pPr>
            <a:endParaRPr lang="zh-CN" altLang="en-US" sz="1865">
              <a:solidFill>
                <a:srgbClr val="FFFFFF"/>
              </a:solidFill>
              <a:latin typeface="微软雅黑 Light" panose="020B0502040204020203" pitchFamily="34" charset="-122"/>
              <a:ea typeface="微软雅黑 Light" panose="020B0502040204020203" pitchFamily="34" charset="-122"/>
              <a:sym typeface="微软雅黑 Light" panose="020B0502040204020203" pitchFamily="34" charset="-122"/>
            </a:endParaRPr>
          </a:p>
        </p:txBody>
      </p:sp>
      <p:sp>
        <p:nvSpPr>
          <p:cNvPr id="16" name="文本框 15"/>
          <p:cNvSpPr txBox="1"/>
          <p:nvPr/>
        </p:nvSpPr>
        <p:spPr>
          <a:xfrm>
            <a:off x="3856487" y="2092177"/>
            <a:ext cx="4805036" cy="1566545"/>
          </a:xfrm>
          <a:prstGeom prst="rect">
            <a:avLst/>
          </a:prstGeom>
          <a:noFill/>
        </p:spPr>
        <p:txBody>
          <a:bodyPr wrap="square" lIns="91440" tIns="45720" rIns="91440" bIns="45720" rtlCol="0">
            <a:spAutoFit/>
          </a:bodyPr>
          <a:lstStyle/>
          <a:p>
            <a:r>
              <a:rPr lang="en-US" altLang="zh-CN" sz="9600" dirty="0">
                <a:solidFill>
                  <a:srgbClr val="0A5B66"/>
                </a:solidFill>
                <a:latin typeface="微软雅黑 Light" panose="020B0502040204020203" pitchFamily="34" charset="-122"/>
                <a:ea typeface="微软雅黑 Light" panose="020B0502040204020203" pitchFamily="34" charset="-122"/>
                <a:sym typeface="微软雅黑 Light" panose="020B0502040204020203" pitchFamily="34" charset="-122"/>
              </a:rPr>
              <a:t>PART 01</a:t>
            </a:r>
          </a:p>
        </p:txBody>
      </p:sp>
      <p:sp>
        <p:nvSpPr>
          <p:cNvPr id="18" name="文本框 17"/>
          <p:cNvSpPr txBox="1"/>
          <p:nvPr/>
        </p:nvSpPr>
        <p:spPr>
          <a:xfrm>
            <a:off x="3866455" y="3777733"/>
            <a:ext cx="3314875" cy="646331"/>
          </a:xfrm>
          <a:prstGeom prst="rect">
            <a:avLst/>
          </a:prstGeom>
          <a:noFill/>
        </p:spPr>
        <p:txBody>
          <a:bodyPr wrap="square" rtlCol="0">
            <a:spAutoFit/>
          </a:bodyPr>
          <a:lstStyle/>
          <a:p>
            <a:pPr algn="dist">
              <a:defRPr/>
            </a:pPr>
            <a:r>
              <a:rPr lang="zh-TW" altLang="en-US" sz="3600" b="1" dirty="0">
                <a:solidFill>
                  <a:schemeClr val="tx1">
                    <a:lumMod val="85000"/>
                    <a:lumOff val="15000"/>
                  </a:schemeClr>
                </a:solidFill>
                <a:latin typeface="微軟正黑體" panose="020B0604030504040204" pitchFamily="34" charset="-120"/>
                <a:ea typeface="微軟正黑體" panose="020B0604030504040204" pitchFamily="34" charset="-120"/>
                <a:cs typeface="Arial" panose="020B0604020202020204" pitchFamily="34" charset="0"/>
                <a:sym typeface="微软雅黑 Light" panose="020B0502040204020203" pitchFamily="34" charset="-122"/>
              </a:rPr>
              <a:t>基本資料</a:t>
            </a:r>
            <a:endParaRPr lang="zh-CN" altLang="en-US" sz="3600" b="1" dirty="0">
              <a:solidFill>
                <a:schemeClr val="tx1">
                  <a:lumMod val="85000"/>
                  <a:lumOff val="15000"/>
                </a:schemeClr>
              </a:solidFill>
              <a:latin typeface="微軟正黑體" panose="020B0604030504040204" pitchFamily="34" charset="-120"/>
              <a:ea typeface="微軟正黑體" panose="020B0604030504040204" pitchFamily="34" charset="-120"/>
              <a:sym typeface="微软雅黑 Light" panose="020B0502040204020203" pitchFamily="34" charset="-122"/>
            </a:endParaRPr>
          </a:p>
        </p:txBody>
      </p:sp>
      <p:sp>
        <p:nvSpPr>
          <p:cNvPr id="20" name="文本框 19"/>
          <p:cNvSpPr txBox="1"/>
          <p:nvPr/>
        </p:nvSpPr>
        <p:spPr bwMode="auto">
          <a:xfrm>
            <a:off x="3902318" y="4510789"/>
            <a:ext cx="6937973" cy="584775"/>
          </a:xfrm>
          <a:prstGeom prst="rect">
            <a:avLst/>
          </a:prstGeom>
          <a:noFill/>
        </p:spPr>
        <p:txBody>
          <a:bodyPr wrap="square" lIns="91440" tIns="45720" rIns="91440" bIns="45720">
            <a:spAutoFit/>
          </a:bodyPr>
          <a:lstStyle/>
          <a:p>
            <a:pPr marL="457200" indent="-457200">
              <a:lnSpc>
                <a:spcPct val="100000"/>
              </a:lnSpc>
              <a:buFont typeface="+mj-lt"/>
              <a:buAutoNum type="arabicParenR"/>
            </a:pPr>
            <a:r>
              <a:rPr lang="zh-TW" altLang="en-US" sz="1600" dirty="0">
                <a:latin typeface="微軟正黑體" panose="020B0604030504040204" pitchFamily="34" charset="-120"/>
                <a:ea typeface="微軟正黑體" panose="020B0604030504040204" pitchFamily="34" charset="-120"/>
              </a:rPr>
              <a:t>提案單位基本資料</a:t>
            </a:r>
            <a:endParaRPr lang="en-US" altLang="zh-TW" sz="1600" dirty="0">
              <a:latin typeface="微軟正黑體" panose="020B0604030504040204" pitchFamily="34" charset="-120"/>
              <a:ea typeface="微軟正黑體" panose="020B0604030504040204" pitchFamily="34" charset="-120"/>
            </a:endParaRPr>
          </a:p>
          <a:p>
            <a:pPr marL="457200" indent="-457200">
              <a:lnSpc>
                <a:spcPct val="100000"/>
              </a:lnSpc>
              <a:buFont typeface="+mj-lt"/>
              <a:buAutoNum type="arabicParenR"/>
            </a:pPr>
            <a:r>
              <a:rPr lang="zh-TW" altLang="en-US" sz="1600" dirty="0">
                <a:latin typeface="微軟正黑體" panose="020B0604030504040204" pitchFamily="34" charset="-120"/>
                <a:ea typeface="微軟正黑體" panose="020B0604030504040204" pitchFamily="34" charset="-120"/>
              </a:rPr>
              <a:t>計畫內容摘要</a:t>
            </a:r>
            <a:endParaRPr lang="en-US" altLang="zh-TW" sz="1600" dirty="0">
              <a:latin typeface="微軟正黑體" panose="020B0604030504040204" pitchFamily="34" charset="-120"/>
              <a:ea typeface="微軟正黑體" panose="020B0604030504040204" pitchFamily="34" charset="-120"/>
            </a:endParaRPr>
          </a:p>
        </p:txBody>
      </p:sp>
      <p:grpSp>
        <p:nvGrpSpPr>
          <p:cNvPr id="25" name="组合 24"/>
          <p:cNvGrpSpPr/>
          <p:nvPr/>
        </p:nvGrpSpPr>
        <p:grpSpPr>
          <a:xfrm>
            <a:off x="2383327" y="2490049"/>
            <a:ext cx="702937" cy="707692"/>
            <a:chOff x="5042691" y="2273920"/>
            <a:chExt cx="702937" cy="707692"/>
          </a:xfrm>
          <a:solidFill>
            <a:srgbClr val="0A5B66"/>
          </a:solidFill>
        </p:grpSpPr>
        <p:sp>
          <p:nvSpPr>
            <p:cNvPr id="26" name="Freeform 12"/>
            <p:cNvSpPr/>
            <p:nvPr/>
          </p:nvSpPr>
          <p:spPr bwMode="auto">
            <a:xfrm>
              <a:off x="5284806" y="2789968"/>
              <a:ext cx="460822" cy="191644"/>
            </a:xfrm>
            <a:custGeom>
              <a:avLst/>
              <a:gdLst>
                <a:gd name="T0" fmla="*/ 25 w 533"/>
                <a:gd name="T1" fmla="*/ 165 h 222"/>
                <a:gd name="T2" fmla="*/ 158 w 533"/>
                <a:gd name="T3" fmla="*/ 165 h 222"/>
                <a:gd name="T4" fmla="*/ 158 w 533"/>
                <a:gd name="T5" fmla="*/ 108 h 222"/>
                <a:gd name="T6" fmla="*/ 184 w 533"/>
                <a:gd name="T7" fmla="*/ 83 h 222"/>
                <a:gd name="T8" fmla="*/ 317 w 533"/>
                <a:gd name="T9" fmla="*/ 83 h 222"/>
                <a:gd name="T10" fmla="*/ 317 w 533"/>
                <a:gd name="T11" fmla="*/ 25 h 222"/>
                <a:gd name="T12" fmla="*/ 343 w 533"/>
                <a:gd name="T13" fmla="*/ 0 h 222"/>
                <a:gd name="T14" fmla="*/ 533 w 533"/>
                <a:gd name="T15" fmla="*/ 0 h 222"/>
                <a:gd name="T16" fmla="*/ 533 w 533"/>
                <a:gd name="T17" fmla="*/ 32 h 222"/>
                <a:gd name="T18" fmla="*/ 508 w 533"/>
                <a:gd name="T19" fmla="*/ 57 h 222"/>
                <a:gd name="T20" fmla="*/ 375 w 533"/>
                <a:gd name="T21" fmla="*/ 57 h 222"/>
                <a:gd name="T22" fmla="*/ 375 w 533"/>
                <a:gd name="T23" fmla="*/ 114 h 222"/>
                <a:gd name="T24" fmla="*/ 349 w 533"/>
                <a:gd name="T25" fmla="*/ 140 h 222"/>
                <a:gd name="T26" fmla="*/ 216 w 533"/>
                <a:gd name="T27" fmla="*/ 140 h 222"/>
                <a:gd name="T28" fmla="*/ 216 w 533"/>
                <a:gd name="T29" fmla="*/ 197 h 222"/>
                <a:gd name="T30" fmla="*/ 190 w 533"/>
                <a:gd name="T31" fmla="*/ 222 h 222"/>
                <a:gd name="T32" fmla="*/ 0 w 533"/>
                <a:gd name="T33" fmla="*/ 222 h 222"/>
                <a:gd name="T34" fmla="*/ 0 w 533"/>
                <a:gd name="T35" fmla="*/ 191 h 222"/>
                <a:gd name="T36" fmla="*/ 25 w 533"/>
                <a:gd name="T37" fmla="*/ 165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33" h="222">
                  <a:moveTo>
                    <a:pt x="25" y="165"/>
                  </a:moveTo>
                  <a:cubicBezTo>
                    <a:pt x="158" y="165"/>
                    <a:pt x="158" y="165"/>
                    <a:pt x="158" y="165"/>
                  </a:cubicBezTo>
                  <a:cubicBezTo>
                    <a:pt x="158" y="108"/>
                    <a:pt x="158" y="108"/>
                    <a:pt x="158" y="108"/>
                  </a:cubicBezTo>
                  <a:cubicBezTo>
                    <a:pt x="158" y="94"/>
                    <a:pt x="170" y="83"/>
                    <a:pt x="184" y="83"/>
                  </a:cubicBezTo>
                  <a:cubicBezTo>
                    <a:pt x="317" y="83"/>
                    <a:pt x="317" y="83"/>
                    <a:pt x="317" y="83"/>
                  </a:cubicBezTo>
                  <a:cubicBezTo>
                    <a:pt x="317" y="25"/>
                    <a:pt x="317" y="25"/>
                    <a:pt x="317" y="25"/>
                  </a:cubicBezTo>
                  <a:cubicBezTo>
                    <a:pt x="317" y="11"/>
                    <a:pt x="329" y="0"/>
                    <a:pt x="343" y="0"/>
                  </a:cubicBezTo>
                  <a:cubicBezTo>
                    <a:pt x="533" y="0"/>
                    <a:pt x="533" y="0"/>
                    <a:pt x="533" y="0"/>
                  </a:cubicBezTo>
                  <a:cubicBezTo>
                    <a:pt x="533" y="32"/>
                    <a:pt x="533" y="32"/>
                    <a:pt x="533" y="32"/>
                  </a:cubicBezTo>
                  <a:cubicBezTo>
                    <a:pt x="533" y="46"/>
                    <a:pt x="522" y="57"/>
                    <a:pt x="508" y="57"/>
                  </a:cubicBezTo>
                  <a:cubicBezTo>
                    <a:pt x="375" y="57"/>
                    <a:pt x="375" y="57"/>
                    <a:pt x="375" y="57"/>
                  </a:cubicBezTo>
                  <a:cubicBezTo>
                    <a:pt x="375" y="114"/>
                    <a:pt x="375" y="114"/>
                    <a:pt x="375" y="114"/>
                  </a:cubicBezTo>
                  <a:cubicBezTo>
                    <a:pt x="375" y="128"/>
                    <a:pt x="363" y="140"/>
                    <a:pt x="349" y="140"/>
                  </a:cubicBezTo>
                  <a:cubicBezTo>
                    <a:pt x="216" y="140"/>
                    <a:pt x="216" y="140"/>
                    <a:pt x="216" y="140"/>
                  </a:cubicBezTo>
                  <a:cubicBezTo>
                    <a:pt x="216" y="197"/>
                    <a:pt x="216" y="197"/>
                    <a:pt x="216" y="197"/>
                  </a:cubicBezTo>
                  <a:cubicBezTo>
                    <a:pt x="216" y="211"/>
                    <a:pt x="204" y="222"/>
                    <a:pt x="190" y="222"/>
                  </a:cubicBezTo>
                  <a:cubicBezTo>
                    <a:pt x="0" y="222"/>
                    <a:pt x="0" y="222"/>
                    <a:pt x="0" y="222"/>
                  </a:cubicBezTo>
                  <a:cubicBezTo>
                    <a:pt x="0" y="191"/>
                    <a:pt x="0" y="191"/>
                    <a:pt x="0" y="191"/>
                  </a:cubicBezTo>
                  <a:cubicBezTo>
                    <a:pt x="0" y="177"/>
                    <a:pt x="11" y="165"/>
                    <a:pt x="25" y="16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1865">
                <a:latin typeface="微软雅黑 Light" panose="020B0502040204020203" pitchFamily="34" charset="-122"/>
                <a:ea typeface="微软雅黑 Light" panose="020B0502040204020203" pitchFamily="34" charset="-122"/>
                <a:sym typeface="微软雅黑 Light" panose="020B0502040204020203" pitchFamily="34" charset="-122"/>
              </a:endParaRPr>
            </a:p>
          </p:txBody>
        </p:sp>
        <p:sp>
          <p:nvSpPr>
            <p:cNvPr id="27" name="Freeform 13"/>
            <p:cNvSpPr>
              <a:spLocks noEditPoints="1"/>
            </p:cNvSpPr>
            <p:nvPr/>
          </p:nvSpPr>
          <p:spPr bwMode="auto">
            <a:xfrm>
              <a:off x="5042691" y="2273920"/>
              <a:ext cx="529214" cy="655758"/>
            </a:xfrm>
            <a:custGeom>
              <a:avLst/>
              <a:gdLst>
                <a:gd name="T0" fmla="*/ 28 w 612"/>
                <a:gd name="T1" fmla="*/ 504 h 759"/>
                <a:gd name="T2" fmla="*/ 148 w 612"/>
                <a:gd name="T3" fmla="*/ 514 h 759"/>
                <a:gd name="T4" fmla="*/ 179 w 612"/>
                <a:gd name="T5" fmla="*/ 488 h 759"/>
                <a:gd name="T6" fmla="*/ 184 w 612"/>
                <a:gd name="T7" fmla="*/ 423 h 759"/>
                <a:gd name="T8" fmla="*/ 158 w 612"/>
                <a:gd name="T9" fmla="*/ 392 h 759"/>
                <a:gd name="T10" fmla="*/ 38 w 612"/>
                <a:gd name="T11" fmla="*/ 381 h 759"/>
                <a:gd name="T12" fmla="*/ 7 w 612"/>
                <a:gd name="T13" fmla="*/ 407 h 759"/>
                <a:gd name="T14" fmla="*/ 2 w 612"/>
                <a:gd name="T15" fmla="*/ 473 h 759"/>
                <a:gd name="T16" fmla="*/ 28 w 612"/>
                <a:gd name="T17" fmla="*/ 504 h 759"/>
                <a:gd name="T18" fmla="*/ 157 w 612"/>
                <a:gd name="T19" fmla="*/ 669 h 759"/>
                <a:gd name="T20" fmla="*/ 254 w 612"/>
                <a:gd name="T21" fmla="*/ 487 h 759"/>
                <a:gd name="T22" fmla="*/ 334 w 612"/>
                <a:gd name="T23" fmla="*/ 512 h 759"/>
                <a:gd name="T24" fmla="*/ 342 w 612"/>
                <a:gd name="T25" fmla="*/ 515 h 759"/>
                <a:gd name="T26" fmla="*/ 216 w 612"/>
                <a:gd name="T27" fmla="*/ 722 h 759"/>
                <a:gd name="T28" fmla="*/ 157 w 612"/>
                <a:gd name="T29" fmla="*/ 669 h 759"/>
                <a:gd name="T30" fmla="*/ 379 w 612"/>
                <a:gd name="T31" fmla="*/ 7 h 759"/>
                <a:gd name="T32" fmla="*/ 426 w 612"/>
                <a:gd name="T33" fmla="*/ 84 h 759"/>
                <a:gd name="T34" fmla="*/ 349 w 612"/>
                <a:gd name="T35" fmla="*/ 150 h 759"/>
                <a:gd name="T36" fmla="*/ 304 w 612"/>
                <a:gd name="T37" fmla="*/ 59 h 759"/>
                <a:gd name="T38" fmla="*/ 379 w 612"/>
                <a:gd name="T39" fmla="*/ 7 h 759"/>
                <a:gd name="T40" fmla="*/ 371 w 612"/>
                <a:gd name="T41" fmla="*/ 183 h 759"/>
                <a:gd name="T42" fmla="*/ 403 w 612"/>
                <a:gd name="T43" fmla="*/ 199 h 759"/>
                <a:gd name="T44" fmla="*/ 574 w 612"/>
                <a:gd name="T45" fmla="*/ 278 h 759"/>
                <a:gd name="T46" fmla="*/ 579 w 612"/>
                <a:gd name="T47" fmla="*/ 341 h 759"/>
                <a:gd name="T48" fmla="*/ 398 w 612"/>
                <a:gd name="T49" fmla="*/ 296 h 759"/>
                <a:gd name="T50" fmla="*/ 381 w 612"/>
                <a:gd name="T51" fmla="*/ 385 h 759"/>
                <a:gd name="T52" fmla="*/ 390 w 612"/>
                <a:gd name="T53" fmla="*/ 402 h 759"/>
                <a:gd name="T54" fmla="*/ 561 w 612"/>
                <a:gd name="T55" fmla="*/ 593 h 759"/>
                <a:gd name="T56" fmla="*/ 489 w 612"/>
                <a:gd name="T57" fmla="*/ 626 h 759"/>
                <a:gd name="T58" fmla="*/ 233 w 612"/>
                <a:gd name="T59" fmla="*/ 447 h 759"/>
                <a:gd name="T60" fmla="*/ 203 w 612"/>
                <a:gd name="T61" fmla="*/ 392 h 759"/>
                <a:gd name="T62" fmla="*/ 231 w 612"/>
                <a:gd name="T63" fmla="*/ 239 h 759"/>
                <a:gd name="T64" fmla="*/ 157 w 612"/>
                <a:gd name="T65" fmla="*/ 344 h 759"/>
                <a:gd name="T66" fmla="*/ 95 w 612"/>
                <a:gd name="T67" fmla="*/ 332 h 759"/>
                <a:gd name="T68" fmla="*/ 247 w 612"/>
                <a:gd name="T69" fmla="*/ 155 h 759"/>
                <a:gd name="T70" fmla="*/ 313 w 612"/>
                <a:gd name="T71" fmla="*/ 163 h 759"/>
                <a:gd name="T72" fmla="*/ 349 w 612"/>
                <a:gd name="T73" fmla="*/ 227 h 759"/>
                <a:gd name="T74" fmla="*/ 371 w 612"/>
                <a:gd name="T75" fmla="*/ 183 h 7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12" h="759">
                  <a:moveTo>
                    <a:pt x="28" y="504"/>
                  </a:moveTo>
                  <a:cubicBezTo>
                    <a:pt x="148" y="514"/>
                    <a:pt x="148" y="514"/>
                    <a:pt x="148" y="514"/>
                  </a:cubicBezTo>
                  <a:cubicBezTo>
                    <a:pt x="164" y="516"/>
                    <a:pt x="177" y="504"/>
                    <a:pt x="179" y="488"/>
                  </a:cubicBezTo>
                  <a:cubicBezTo>
                    <a:pt x="184" y="423"/>
                    <a:pt x="184" y="423"/>
                    <a:pt x="184" y="423"/>
                  </a:cubicBezTo>
                  <a:cubicBezTo>
                    <a:pt x="186" y="407"/>
                    <a:pt x="174" y="393"/>
                    <a:pt x="158" y="392"/>
                  </a:cubicBezTo>
                  <a:cubicBezTo>
                    <a:pt x="38" y="381"/>
                    <a:pt x="38" y="381"/>
                    <a:pt x="38" y="381"/>
                  </a:cubicBezTo>
                  <a:cubicBezTo>
                    <a:pt x="23" y="380"/>
                    <a:pt x="9" y="392"/>
                    <a:pt x="7" y="407"/>
                  </a:cubicBezTo>
                  <a:cubicBezTo>
                    <a:pt x="2" y="473"/>
                    <a:pt x="2" y="473"/>
                    <a:pt x="2" y="473"/>
                  </a:cubicBezTo>
                  <a:cubicBezTo>
                    <a:pt x="0" y="489"/>
                    <a:pt x="12" y="503"/>
                    <a:pt x="28" y="504"/>
                  </a:cubicBezTo>
                  <a:close/>
                  <a:moveTo>
                    <a:pt x="157" y="669"/>
                  </a:moveTo>
                  <a:cubicBezTo>
                    <a:pt x="220" y="595"/>
                    <a:pt x="230" y="592"/>
                    <a:pt x="254" y="487"/>
                  </a:cubicBezTo>
                  <a:cubicBezTo>
                    <a:pt x="280" y="496"/>
                    <a:pt x="307" y="504"/>
                    <a:pt x="334" y="512"/>
                  </a:cubicBezTo>
                  <a:cubicBezTo>
                    <a:pt x="337" y="513"/>
                    <a:pt x="339" y="514"/>
                    <a:pt x="342" y="515"/>
                  </a:cubicBezTo>
                  <a:cubicBezTo>
                    <a:pt x="303" y="633"/>
                    <a:pt x="296" y="637"/>
                    <a:pt x="216" y="722"/>
                  </a:cubicBezTo>
                  <a:cubicBezTo>
                    <a:pt x="180" y="759"/>
                    <a:pt x="122" y="709"/>
                    <a:pt x="157" y="669"/>
                  </a:cubicBezTo>
                  <a:close/>
                  <a:moveTo>
                    <a:pt x="379" y="7"/>
                  </a:moveTo>
                  <a:cubicBezTo>
                    <a:pt x="413" y="15"/>
                    <a:pt x="434" y="49"/>
                    <a:pt x="426" y="84"/>
                  </a:cubicBezTo>
                  <a:cubicBezTo>
                    <a:pt x="419" y="120"/>
                    <a:pt x="383" y="157"/>
                    <a:pt x="349" y="150"/>
                  </a:cubicBezTo>
                  <a:cubicBezTo>
                    <a:pt x="315" y="143"/>
                    <a:pt x="297" y="94"/>
                    <a:pt x="304" y="59"/>
                  </a:cubicBezTo>
                  <a:cubicBezTo>
                    <a:pt x="312" y="23"/>
                    <a:pt x="345" y="0"/>
                    <a:pt x="379" y="7"/>
                  </a:cubicBezTo>
                  <a:close/>
                  <a:moveTo>
                    <a:pt x="371" y="183"/>
                  </a:moveTo>
                  <a:cubicBezTo>
                    <a:pt x="378" y="185"/>
                    <a:pt x="393" y="190"/>
                    <a:pt x="403" y="199"/>
                  </a:cubicBezTo>
                  <a:cubicBezTo>
                    <a:pt x="494" y="286"/>
                    <a:pt x="474" y="282"/>
                    <a:pt x="574" y="278"/>
                  </a:cubicBezTo>
                  <a:cubicBezTo>
                    <a:pt x="612" y="277"/>
                    <a:pt x="611" y="338"/>
                    <a:pt x="579" y="341"/>
                  </a:cubicBezTo>
                  <a:cubicBezTo>
                    <a:pt x="477" y="350"/>
                    <a:pt x="470" y="358"/>
                    <a:pt x="398" y="296"/>
                  </a:cubicBezTo>
                  <a:cubicBezTo>
                    <a:pt x="381" y="385"/>
                    <a:pt x="381" y="385"/>
                    <a:pt x="381" y="385"/>
                  </a:cubicBezTo>
                  <a:cubicBezTo>
                    <a:pt x="380" y="392"/>
                    <a:pt x="383" y="399"/>
                    <a:pt x="390" y="402"/>
                  </a:cubicBezTo>
                  <a:cubicBezTo>
                    <a:pt x="494" y="448"/>
                    <a:pt x="515" y="448"/>
                    <a:pt x="561" y="593"/>
                  </a:cubicBezTo>
                  <a:cubicBezTo>
                    <a:pt x="578" y="638"/>
                    <a:pt x="510" y="668"/>
                    <a:pt x="489" y="626"/>
                  </a:cubicBezTo>
                  <a:cubicBezTo>
                    <a:pt x="417" y="484"/>
                    <a:pt x="405" y="506"/>
                    <a:pt x="233" y="447"/>
                  </a:cubicBezTo>
                  <a:cubicBezTo>
                    <a:pt x="211" y="435"/>
                    <a:pt x="203" y="416"/>
                    <a:pt x="203" y="392"/>
                  </a:cubicBezTo>
                  <a:cubicBezTo>
                    <a:pt x="231" y="239"/>
                    <a:pt x="231" y="239"/>
                    <a:pt x="231" y="239"/>
                  </a:cubicBezTo>
                  <a:cubicBezTo>
                    <a:pt x="164" y="260"/>
                    <a:pt x="171" y="259"/>
                    <a:pt x="157" y="344"/>
                  </a:cubicBezTo>
                  <a:cubicBezTo>
                    <a:pt x="151" y="376"/>
                    <a:pt x="91" y="372"/>
                    <a:pt x="95" y="332"/>
                  </a:cubicBezTo>
                  <a:cubicBezTo>
                    <a:pt x="107" y="207"/>
                    <a:pt x="126" y="199"/>
                    <a:pt x="247" y="155"/>
                  </a:cubicBezTo>
                  <a:cubicBezTo>
                    <a:pt x="264" y="149"/>
                    <a:pt x="304" y="160"/>
                    <a:pt x="313" y="163"/>
                  </a:cubicBezTo>
                  <a:cubicBezTo>
                    <a:pt x="349" y="227"/>
                    <a:pt x="349" y="227"/>
                    <a:pt x="349" y="227"/>
                  </a:cubicBezTo>
                  <a:cubicBezTo>
                    <a:pt x="371" y="183"/>
                    <a:pt x="371" y="183"/>
                    <a:pt x="371" y="18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1865">
                <a:latin typeface="微软雅黑 Light" panose="020B0502040204020203" pitchFamily="34" charset="-122"/>
                <a:ea typeface="微软雅黑 Light" panose="020B0502040204020203" pitchFamily="34" charset="-122"/>
                <a:sym typeface="微软雅黑 Light" panose="020B0502040204020203" pitchFamily="34" charset="-122"/>
              </a:endParaRPr>
            </a:p>
          </p:txBody>
        </p:sp>
      </p:grpSp>
    </p:spTree>
    <p:extLst>
      <p:ext uri="{BB962C8B-B14F-4D97-AF65-F5344CB8AC3E}">
        <p14:creationId xmlns:p14="http://schemas.microsoft.com/office/powerpoint/2010/main" val="1442716445"/>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iterate type="lt">
                                    <p:tmPct val="10000"/>
                                  </p:iterate>
                                  <p:childTnLst>
                                    <p:set>
                                      <p:cBhvr>
                                        <p:cTn id="6" dur="1" fill="hold">
                                          <p:stCondLst>
                                            <p:cond delay="0"/>
                                          </p:stCondLst>
                                        </p:cTn>
                                        <p:tgtEl>
                                          <p:spTgt spid="16"/>
                                        </p:tgtEl>
                                        <p:attrNameLst>
                                          <p:attrName>style.visibility</p:attrName>
                                        </p:attrNameLst>
                                      </p:cBhvr>
                                      <p:to>
                                        <p:strVal val="visible"/>
                                      </p:to>
                                    </p:set>
                                    <p:anim calcmode="lin" valueType="num">
                                      <p:cBhvr>
                                        <p:cTn id="7" dur="500" fill="hold"/>
                                        <p:tgtEl>
                                          <p:spTgt spid="16"/>
                                        </p:tgtEl>
                                        <p:attrNameLst>
                                          <p:attrName>ppt_w</p:attrName>
                                        </p:attrNameLst>
                                      </p:cBhvr>
                                      <p:tavLst>
                                        <p:tav tm="0">
                                          <p:val>
                                            <p:fltVal val="0"/>
                                          </p:val>
                                        </p:tav>
                                        <p:tav tm="100000">
                                          <p:val>
                                            <p:strVal val="#ppt_w"/>
                                          </p:val>
                                        </p:tav>
                                      </p:tavLst>
                                    </p:anim>
                                    <p:anim calcmode="lin" valueType="num">
                                      <p:cBhvr>
                                        <p:cTn id="8" dur="500" fill="hold"/>
                                        <p:tgtEl>
                                          <p:spTgt spid="16"/>
                                        </p:tgtEl>
                                        <p:attrNameLst>
                                          <p:attrName>ppt_h</p:attrName>
                                        </p:attrNameLst>
                                      </p:cBhvr>
                                      <p:tavLst>
                                        <p:tav tm="0">
                                          <p:val>
                                            <p:fltVal val="0"/>
                                          </p:val>
                                        </p:tav>
                                        <p:tav tm="100000">
                                          <p:val>
                                            <p:strVal val="#ppt_h"/>
                                          </p:val>
                                        </p:tav>
                                      </p:tavLst>
                                    </p:anim>
                                    <p:animEffect transition="in" filter="fade">
                                      <p:cBhvr>
                                        <p:cTn id="9" dur="500"/>
                                        <p:tgtEl>
                                          <p:spTgt spid="16"/>
                                        </p:tgtEl>
                                      </p:cBhvr>
                                    </p:animEffect>
                                  </p:childTnLst>
                                </p:cTn>
                              </p:par>
                            </p:childTnLst>
                          </p:cTn>
                        </p:par>
                        <p:par>
                          <p:cTn id="10" fill="hold">
                            <p:stCondLst>
                              <p:cond delay="800"/>
                            </p:stCondLst>
                            <p:childTnLst>
                              <p:par>
                                <p:cTn id="11" presetID="22" presetClass="entr" presetSubtype="8" fill="hold" grpId="0" nodeType="after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wipe(left)">
                                      <p:cBhvr>
                                        <p:cTn id="13" dur="500"/>
                                        <p:tgtEl>
                                          <p:spTgt spid="18"/>
                                        </p:tgtEl>
                                      </p:cBhvr>
                                    </p:animEffect>
                                  </p:childTnLst>
                                </p:cTn>
                              </p:par>
                            </p:childTnLst>
                          </p:cTn>
                        </p:par>
                        <p:par>
                          <p:cTn id="14" fill="hold">
                            <p:stCondLst>
                              <p:cond delay="1300"/>
                            </p:stCondLst>
                            <p:childTnLst>
                              <p:par>
                                <p:cTn id="15" presetID="22" presetClass="entr" presetSubtype="8"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left)">
                                      <p:cBhvr>
                                        <p:cTn id="17" dur="500"/>
                                        <p:tgtEl>
                                          <p:spTgt spid="14"/>
                                        </p:tgtEl>
                                      </p:cBhvr>
                                    </p:animEffect>
                                  </p:childTnLst>
                                </p:cTn>
                              </p:par>
                            </p:childTnLst>
                          </p:cTn>
                        </p:par>
                        <p:par>
                          <p:cTn id="18" fill="hold">
                            <p:stCondLst>
                              <p:cond delay="1800"/>
                            </p:stCondLst>
                            <p:childTnLst>
                              <p:par>
                                <p:cTn id="19" presetID="22" presetClass="entr" presetSubtype="2" fill="hold" grpId="0" nodeType="afterEffect">
                                  <p:stCondLst>
                                    <p:cond delay="0"/>
                                  </p:stCondLst>
                                  <p:iterate type="lt">
                                    <p:tmPct val="4878"/>
                                  </p:iterate>
                                  <p:childTnLst>
                                    <p:set>
                                      <p:cBhvr>
                                        <p:cTn id="20" dur="1" fill="hold">
                                          <p:stCondLst>
                                            <p:cond delay="0"/>
                                          </p:stCondLst>
                                        </p:cTn>
                                        <p:tgtEl>
                                          <p:spTgt spid="20"/>
                                        </p:tgtEl>
                                        <p:attrNameLst>
                                          <p:attrName>style.visibility</p:attrName>
                                        </p:attrNameLst>
                                      </p:cBhvr>
                                      <p:to>
                                        <p:strVal val="visible"/>
                                      </p:to>
                                    </p:set>
                                    <p:animEffect transition="in" filter="wipe(right)">
                                      <p:cBhvr>
                                        <p:cTn id="21"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nimBg="1"/>
      <p:bldP spid="16" grpId="0"/>
      <p:bldP spid="18" grpId="0"/>
      <p:bldP spid="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6BC9666-8517-4610-92C5-C1710F6441E7}"/>
              </a:ext>
            </a:extLst>
          </p:cNvPr>
          <p:cNvSpPr>
            <a:spLocks noGrp="1"/>
          </p:cNvSpPr>
          <p:nvPr>
            <p:ph type="title"/>
          </p:nvPr>
        </p:nvSpPr>
        <p:spPr>
          <a:xfrm>
            <a:off x="838200" y="365125"/>
            <a:ext cx="10515600" cy="582831"/>
          </a:xfrm>
        </p:spPr>
        <p:txBody>
          <a:bodyPr>
            <a:normAutofit/>
          </a:bodyPr>
          <a:lstStyle/>
          <a:p>
            <a:pPr marL="457200" indent="-457200">
              <a:buFont typeface="+mj-lt"/>
              <a:buAutoNum type="arabicParenR"/>
            </a:pPr>
            <a:r>
              <a:rPr lang="zh-TW" altLang="zh-TW" sz="2400" b="1" dirty="0">
                <a:effectLst/>
                <a:latin typeface="微軟正黑體" panose="020B0604030504040204" pitchFamily="34" charset="-120"/>
                <a:ea typeface="微軟正黑體" panose="020B0604030504040204" pitchFamily="34" charset="-120"/>
                <a:cs typeface="Times New Roman" panose="02020603050405020304" pitchFamily="18" charset="0"/>
              </a:rPr>
              <a:t>提案單位基本資料表</a:t>
            </a:r>
            <a:endParaRPr lang="zh-TW" altLang="en-US" sz="2400" dirty="0">
              <a:latin typeface="微軟正黑體" panose="020B0604030504040204" pitchFamily="34" charset="-120"/>
              <a:ea typeface="微軟正黑體" panose="020B0604030504040204" pitchFamily="34" charset="-120"/>
            </a:endParaRPr>
          </a:p>
        </p:txBody>
      </p:sp>
      <p:graphicFrame>
        <p:nvGraphicFramePr>
          <p:cNvPr id="4" name="表格 3">
            <a:extLst>
              <a:ext uri="{FF2B5EF4-FFF2-40B4-BE49-F238E27FC236}">
                <a16:creationId xmlns:a16="http://schemas.microsoft.com/office/drawing/2014/main" id="{7D1E9D55-7BAB-491C-BBF3-001A0B6A4E5A}"/>
              </a:ext>
            </a:extLst>
          </p:cNvPr>
          <p:cNvGraphicFramePr>
            <a:graphicFrameLocks noGrp="1"/>
          </p:cNvGraphicFramePr>
          <p:nvPr>
            <p:extLst>
              <p:ext uri="{D42A27DB-BD31-4B8C-83A1-F6EECF244321}">
                <p14:modId xmlns:p14="http://schemas.microsoft.com/office/powerpoint/2010/main" val="1490664660"/>
              </p:ext>
            </p:extLst>
          </p:nvPr>
        </p:nvGraphicFramePr>
        <p:xfrm>
          <a:off x="939217" y="1074972"/>
          <a:ext cx="10313565" cy="5048994"/>
        </p:xfrm>
        <a:graphic>
          <a:graphicData uri="http://schemas.openxmlformats.org/drawingml/2006/table">
            <a:tbl>
              <a:tblPr>
                <a:tableStyleId>{22838BEF-8BB2-4498-84A7-C5851F593DF1}</a:tableStyleId>
              </a:tblPr>
              <a:tblGrid>
                <a:gridCol w="1401311">
                  <a:extLst>
                    <a:ext uri="{9D8B030D-6E8A-4147-A177-3AD203B41FA5}">
                      <a16:colId xmlns:a16="http://schemas.microsoft.com/office/drawing/2014/main" val="391685787"/>
                    </a:ext>
                  </a:extLst>
                </a:gridCol>
                <a:gridCol w="3838246">
                  <a:extLst>
                    <a:ext uri="{9D8B030D-6E8A-4147-A177-3AD203B41FA5}">
                      <a16:colId xmlns:a16="http://schemas.microsoft.com/office/drawing/2014/main" val="2994745622"/>
                    </a:ext>
                  </a:extLst>
                </a:gridCol>
                <a:gridCol w="1606209">
                  <a:extLst>
                    <a:ext uri="{9D8B030D-6E8A-4147-A177-3AD203B41FA5}">
                      <a16:colId xmlns:a16="http://schemas.microsoft.com/office/drawing/2014/main" val="3908619431"/>
                    </a:ext>
                  </a:extLst>
                </a:gridCol>
                <a:gridCol w="3467799">
                  <a:extLst>
                    <a:ext uri="{9D8B030D-6E8A-4147-A177-3AD203B41FA5}">
                      <a16:colId xmlns:a16="http://schemas.microsoft.com/office/drawing/2014/main" val="1817933021"/>
                    </a:ext>
                  </a:extLst>
                </a:gridCol>
              </a:tblGrid>
              <a:tr h="674315">
                <a:tc>
                  <a:txBody>
                    <a:bodyPr/>
                    <a:lstStyle/>
                    <a:p>
                      <a:pPr algn="ctr"/>
                      <a:r>
                        <a:rPr lang="zh-TW" sz="1600" b="1" kern="150" dirty="0">
                          <a:effectLst/>
                          <a:latin typeface="微軟正黑體" panose="020B0604030504040204" pitchFamily="34" charset="-120"/>
                          <a:ea typeface="微軟正黑體" panose="020B0604030504040204" pitchFamily="34" charset="-120"/>
                        </a:rPr>
                        <a:t>提案單位</a:t>
                      </a:r>
                      <a:endParaRPr lang="zh-TW" sz="16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solidFill>
                      <a:schemeClr val="accent5">
                        <a:lumMod val="40000"/>
                        <a:lumOff val="60000"/>
                      </a:schemeClr>
                    </a:solidFill>
                  </a:tcPr>
                </a:tc>
                <a:tc gridSpan="3">
                  <a:txBody>
                    <a:bodyPr/>
                    <a:lstStyle/>
                    <a:p>
                      <a:r>
                        <a:rPr lang="en-US" sz="1600" kern="150">
                          <a:effectLst/>
                          <a:latin typeface="微軟正黑體" panose="020B0604030504040204" pitchFamily="34" charset="-120"/>
                          <a:ea typeface="微軟正黑體" panose="020B0604030504040204" pitchFamily="34" charset="-120"/>
                        </a:rPr>
                        <a:t> </a:t>
                      </a:r>
                      <a:endParaRPr lang="zh-TW" sz="16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249937211"/>
                  </a:ext>
                </a:extLst>
              </a:tr>
              <a:tr h="674315">
                <a:tc>
                  <a:txBody>
                    <a:bodyPr/>
                    <a:lstStyle/>
                    <a:p>
                      <a:pPr algn="ctr"/>
                      <a:r>
                        <a:rPr lang="zh-TW" sz="1600" b="1" kern="150" dirty="0">
                          <a:effectLst/>
                          <a:latin typeface="微軟正黑體" panose="020B0604030504040204" pitchFamily="34" charset="-120"/>
                          <a:ea typeface="微軟正黑體" panose="020B0604030504040204" pitchFamily="34" charset="-120"/>
                        </a:rPr>
                        <a:t>統一編號</a:t>
                      </a:r>
                      <a:endParaRPr lang="zh-TW" sz="16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solidFill>
                      <a:schemeClr val="accent5">
                        <a:lumMod val="40000"/>
                        <a:lumOff val="60000"/>
                      </a:schemeClr>
                    </a:solidFill>
                  </a:tcPr>
                </a:tc>
                <a:tc>
                  <a:txBody>
                    <a:bodyPr/>
                    <a:lstStyle/>
                    <a:p>
                      <a:r>
                        <a:rPr lang="en-US" sz="1600" kern="150">
                          <a:effectLst/>
                          <a:latin typeface="微軟正黑體" panose="020B0604030504040204" pitchFamily="34" charset="-120"/>
                          <a:ea typeface="微軟正黑體" panose="020B0604030504040204" pitchFamily="34" charset="-120"/>
                        </a:rPr>
                        <a:t> </a:t>
                      </a:r>
                      <a:endParaRPr lang="zh-TW" sz="16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algn="ctr"/>
                      <a:r>
                        <a:rPr lang="zh-TW" sz="1600" b="1" kern="150" dirty="0">
                          <a:effectLst/>
                          <a:latin typeface="微軟正黑體" panose="020B0604030504040204" pitchFamily="34" charset="-120"/>
                          <a:ea typeface="微軟正黑體" panose="020B0604030504040204" pitchFamily="34" charset="-120"/>
                        </a:rPr>
                        <a:t>企業負責人</a:t>
                      </a:r>
                      <a:endParaRPr lang="zh-TW" sz="16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solidFill>
                      <a:schemeClr val="accent5">
                        <a:lumMod val="40000"/>
                        <a:lumOff val="60000"/>
                      </a:schemeClr>
                    </a:solidFill>
                  </a:tcPr>
                </a:tc>
                <a:tc>
                  <a:txBody>
                    <a:bodyPr/>
                    <a:lstStyle/>
                    <a:p>
                      <a:pPr algn="ctr"/>
                      <a:r>
                        <a:rPr lang="en-US" sz="1600" kern="150" dirty="0">
                          <a:effectLst/>
                          <a:latin typeface="微軟正黑體" panose="020B0604030504040204" pitchFamily="34" charset="-120"/>
                          <a:ea typeface="微軟正黑體" panose="020B0604030504040204" pitchFamily="34" charset="-120"/>
                        </a:rPr>
                        <a:t> </a:t>
                      </a:r>
                      <a:endParaRPr lang="zh-TW" sz="16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952557941"/>
                  </a:ext>
                </a:extLst>
              </a:tr>
              <a:tr h="674315">
                <a:tc>
                  <a:txBody>
                    <a:bodyPr/>
                    <a:lstStyle/>
                    <a:p>
                      <a:pPr algn="ctr"/>
                      <a:r>
                        <a:rPr lang="zh-TW" sz="1600" b="1" kern="150" dirty="0">
                          <a:effectLst/>
                          <a:latin typeface="微軟正黑體" panose="020B0604030504040204" pitchFamily="34" charset="-120"/>
                          <a:ea typeface="微軟正黑體" panose="020B0604030504040204" pitchFamily="34" charset="-120"/>
                        </a:rPr>
                        <a:t>員工人數</a:t>
                      </a:r>
                      <a:endParaRPr lang="zh-TW" sz="16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solidFill>
                      <a:schemeClr val="accent5">
                        <a:lumMod val="40000"/>
                        <a:lumOff val="60000"/>
                      </a:schemeClr>
                    </a:solidFill>
                  </a:tcPr>
                </a:tc>
                <a:tc gridSpan="3">
                  <a:txBody>
                    <a:bodyPr/>
                    <a:lstStyle/>
                    <a:p>
                      <a:r>
                        <a:rPr lang="en-US" sz="1600" kern="150">
                          <a:effectLst/>
                          <a:latin typeface="微軟正黑體" panose="020B0604030504040204" pitchFamily="34" charset="-120"/>
                          <a:ea typeface="微軟正黑體" panose="020B0604030504040204" pitchFamily="34" charset="-120"/>
                        </a:rPr>
                        <a:t> </a:t>
                      </a:r>
                      <a:endParaRPr lang="zh-TW" sz="16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3691104570"/>
                  </a:ext>
                </a:extLst>
              </a:tr>
              <a:tr h="688662">
                <a:tc>
                  <a:txBody>
                    <a:bodyPr/>
                    <a:lstStyle/>
                    <a:p>
                      <a:pPr algn="ctr"/>
                      <a:r>
                        <a:rPr lang="zh-TW" sz="1600" b="1" kern="150" dirty="0">
                          <a:effectLst/>
                          <a:latin typeface="微軟正黑體" panose="020B0604030504040204" pitchFamily="34" charset="-120"/>
                          <a:ea typeface="微軟正黑體" panose="020B0604030504040204" pitchFamily="34" charset="-120"/>
                        </a:rPr>
                        <a:t>實收資本額</a:t>
                      </a:r>
                      <a:endParaRPr lang="zh-TW" sz="16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solidFill>
                      <a:schemeClr val="accent5">
                        <a:lumMod val="40000"/>
                        <a:lumOff val="60000"/>
                      </a:schemeClr>
                    </a:solidFill>
                  </a:tcPr>
                </a:tc>
                <a:tc>
                  <a:txBody>
                    <a:bodyPr/>
                    <a:lstStyle/>
                    <a:p>
                      <a:r>
                        <a:rPr lang="zh-TW" sz="1600" kern="150">
                          <a:effectLst/>
                          <a:latin typeface="微軟正黑體" panose="020B0604030504040204" pitchFamily="34" charset="-120"/>
                          <a:ea typeface="微軟正黑體" panose="020B0604030504040204" pitchFamily="34" charset="-120"/>
                        </a:rPr>
                        <a:t>新台幣</a:t>
                      </a:r>
                      <a:r>
                        <a:rPr lang="en-US" sz="1600" kern="150">
                          <a:effectLst/>
                          <a:latin typeface="微軟正黑體" panose="020B0604030504040204" pitchFamily="34" charset="-120"/>
                          <a:ea typeface="微軟正黑體" panose="020B0604030504040204" pitchFamily="34" charset="-120"/>
                        </a:rPr>
                        <a:t>                    (</a:t>
                      </a:r>
                      <a:r>
                        <a:rPr lang="zh-TW" sz="1600" kern="150">
                          <a:effectLst/>
                          <a:latin typeface="微軟正黑體" panose="020B0604030504040204" pitchFamily="34" charset="-120"/>
                          <a:ea typeface="微軟正黑體" panose="020B0604030504040204" pitchFamily="34" charset="-120"/>
                        </a:rPr>
                        <a:t>元</a:t>
                      </a:r>
                      <a:r>
                        <a:rPr lang="en-US" sz="1600" kern="150">
                          <a:effectLst/>
                          <a:latin typeface="微軟正黑體" panose="020B0604030504040204" pitchFamily="34" charset="-120"/>
                          <a:ea typeface="微軟正黑體" panose="020B0604030504040204" pitchFamily="34" charset="-120"/>
                        </a:rPr>
                        <a:t>)</a:t>
                      </a:r>
                      <a:endParaRPr lang="zh-TW" sz="16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algn="ctr"/>
                      <a:r>
                        <a:rPr lang="zh-TW" sz="1600" b="1" kern="150" dirty="0">
                          <a:effectLst/>
                          <a:latin typeface="微軟正黑體" panose="020B0604030504040204" pitchFamily="34" charset="-120"/>
                          <a:ea typeface="微軟正黑體" panose="020B0604030504040204" pitchFamily="34" charset="-120"/>
                        </a:rPr>
                        <a:t>前一年營業額</a:t>
                      </a:r>
                      <a:endParaRPr lang="zh-TW" sz="16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solidFill>
                      <a:schemeClr val="accent5">
                        <a:lumMod val="40000"/>
                        <a:lumOff val="60000"/>
                      </a:schemeClr>
                    </a:solidFill>
                  </a:tcPr>
                </a:tc>
                <a:tc>
                  <a:txBody>
                    <a:bodyPr/>
                    <a:lstStyle/>
                    <a:p>
                      <a:pPr algn="ctr"/>
                      <a:r>
                        <a:rPr lang="zh-TW" sz="1600" kern="150" dirty="0">
                          <a:effectLst/>
                          <a:latin typeface="微軟正黑體" panose="020B0604030504040204" pitchFamily="34" charset="-120"/>
                          <a:ea typeface="微軟正黑體" panose="020B0604030504040204" pitchFamily="34" charset="-120"/>
                        </a:rPr>
                        <a:t>新台幣</a:t>
                      </a:r>
                      <a:r>
                        <a:rPr lang="en-US" sz="1600" kern="150" dirty="0">
                          <a:effectLst/>
                          <a:latin typeface="微軟正黑體" panose="020B0604030504040204" pitchFamily="34" charset="-120"/>
                          <a:ea typeface="微軟正黑體" panose="020B0604030504040204" pitchFamily="34" charset="-120"/>
                        </a:rPr>
                        <a:t>                    (</a:t>
                      </a:r>
                      <a:r>
                        <a:rPr lang="zh-TW" sz="1600" kern="150" dirty="0">
                          <a:effectLst/>
                          <a:latin typeface="微軟正黑體" panose="020B0604030504040204" pitchFamily="34" charset="-120"/>
                          <a:ea typeface="微軟正黑體" panose="020B0604030504040204" pitchFamily="34" charset="-120"/>
                        </a:rPr>
                        <a:t>元</a:t>
                      </a:r>
                      <a:r>
                        <a:rPr lang="en-US" sz="1600" kern="150" dirty="0">
                          <a:effectLst/>
                          <a:latin typeface="微軟正黑體" panose="020B0604030504040204" pitchFamily="34" charset="-120"/>
                          <a:ea typeface="微軟正黑體" panose="020B0604030504040204" pitchFamily="34" charset="-120"/>
                        </a:rPr>
                        <a:t>)</a:t>
                      </a:r>
                      <a:endParaRPr lang="zh-TW" sz="16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148227909"/>
                  </a:ext>
                </a:extLst>
              </a:tr>
              <a:tr h="674315">
                <a:tc>
                  <a:txBody>
                    <a:bodyPr/>
                    <a:lstStyle/>
                    <a:p>
                      <a:pPr algn="ctr"/>
                      <a:r>
                        <a:rPr lang="zh-TW" sz="1600" b="1" kern="150" dirty="0">
                          <a:effectLst/>
                          <a:latin typeface="微軟正黑體" panose="020B0604030504040204" pitchFamily="34" charset="-120"/>
                          <a:ea typeface="微軟正黑體" panose="020B0604030504040204" pitchFamily="34" charset="-120"/>
                        </a:rPr>
                        <a:t>地址</a:t>
                      </a:r>
                      <a:endParaRPr lang="zh-TW" sz="16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solidFill>
                      <a:schemeClr val="accent5">
                        <a:lumMod val="40000"/>
                        <a:lumOff val="60000"/>
                      </a:schemeClr>
                    </a:solidFill>
                  </a:tcPr>
                </a:tc>
                <a:tc gridSpan="3">
                  <a:txBody>
                    <a:bodyPr/>
                    <a:lstStyle/>
                    <a:p>
                      <a:r>
                        <a:rPr lang="en-US" sz="1600" kern="150" dirty="0">
                          <a:effectLst/>
                          <a:latin typeface="微軟正黑體" panose="020B0604030504040204" pitchFamily="34" charset="-120"/>
                          <a:ea typeface="微軟正黑體" panose="020B0604030504040204" pitchFamily="34" charset="-120"/>
                        </a:rPr>
                        <a:t> </a:t>
                      </a:r>
                      <a:endParaRPr lang="zh-TW" sz="16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216049298"/>
                  </a:ext>
                </a:extLst>
              </a:tr>
              <a:tr h="674315">
                <a:tc>
                  <a:txBody>
                    <a:bodyPr/>
                    <a:lstStyle/>
                    <a:p>
                      <a:pPr algn="ctr"/>
                      <a:r>
                        <a:rPr lang="zh-TW" sz="1600" b="1" kern="150" dirty="0">
                          <a:effectLst/>
                          <a:latin typeface="微軟正黑體" panose="020B0604030504040204" pitchFamily="34" charset="-120"/>
                          <a:ea typeface="微軟正黑體" panose="020B0604030504040204" pitchFamily="34" charset="-120"/>
                        </a:rPr>
                        <a:t>單位網址</a:t>
                      </a:r>
                      <a:endParaRPr lang="zh-TW" sz="16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solidFill>
                      <a:schemeClr val="accent5">
                        <a:lumMod val="40000"/>
                        <a:lumOff val="60000"/>
                      </a:schemeClr>
                    </a:solidFill>
                  </a:tcPr>
                </a:tc>
                <a:tc gridSpan="3">
                  <a:txBody>
                    <a:bodyPr/>
                    <a:lstStyle/>
                    <a:p>
                      <a:r>
                        <a:rPr lang="en-US" sz="1600" kern="150" dirty="0">
                          <a:effectLst/>
                          <a:latin typeface="微軟正黑體" panose="020B0604030504040204" pitchFamily="34" charset="-120"/>
                          <a:ea typeface="微軟正黑體" panose="020B0604030504040204" pitchFamily="34" charset="-120"/>
                        </a:rPr>
                        <a:t> </a:t>
                      </a:r>
                      <a:endParaRPr lang="zh-TW" sz="16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2047358595"/>
                  </a:ext>
                </a:extLst>
              </a:tr>
              <a:tr h="988757">
                <a:tc>
                  <a:txBody>
                    <a:bodyPr/>
                    <a:lstStyle/>
                    <a:p>
                      <a:pPr algn="ctr"/>
                      <a:r>
                        <a:rPr lang="zh-TW" sz="1600" b="1" kern="150" dirty="0">
                          <a:effectLst/>
                          <a:latin typeface="微軟正黑體" panose="020B0604030504040204" pitchFamily="34" charset="-120"/>
                          <a:ea typeface="微軟正黑體" panose="020B0604030504040204" pitchFamily="34" charset="-120"/>
                        </a:rPr>
                        <a:t>主要營業、</a:t>
                      </a:r>
                    </a:p>
                    <a:p>
                      <a:pPr algn="ctr"/>
                      <a:r>
                        <a:rPr lang="zh-TW" sz="1600" b="1" kern="150" dirty="0">
                          <a:effectLst/>
                          <a:latin typeface="微軟正黑體" panose="020B0604030504040204" pitchFamily="34" charset="-120"/>
                          <a:ea typeface="微軟正黑體" panose="020B0604030504040204" pitchFamily="34" charset="-120"/>
                        </a:rPr>
                        <a:t>服務項目</a:t>
                      </a:r>
                      <a:endParaRPr lang="zh-TW" sz="16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solidFill>
                      <a:schemeClr val="accent5">
                        <a:lumMod val="40000"/>
                        <a:lumOff val="60000"/>
                      </a:schemeClr>
                    </a:solidFill>
                  </a:tcPr>
                </a:tc>
                <a:tc gridSpan="3">
                  <a:txBody>
                    <a:bodyPr/>
                    <a:lstStyle/>
                    <a:p>
                      <a:r>
                        <a:rPr lang="en-US" sz="1600" kern="150" dirty="0">
                          <a:effectLst/>
                          <a:latin typeface="微軟正黑體" panose="020B0604030504040204" pitchFamily="34" charset="-120"/>
                          <a:ea typeface="微軟正黑體" panose="020B0604030504040204" pitchFamily="34" charset="-120"/>
                        </a:rPr>
                        <a:t> </a:t>
                      </a:r>
                      <a:endParaRPr lang="zh-TW" sz="16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121158021"/>
                  </a:ext>
                </a:extLst>
              </a:tr>
            </a:tbl>
          </a:graphicData>
        </a:graphic>
      </p:graphicFrame>
      <p:sp>
        <p:nvSpPr>
          <p:cNvPr id="5" name="文字方塊 4">
            <a:extLst>
              <a:ext uri="{FF2B5EF4-FFF2-40B4-BE49-F238E27FC236}">
                <a16:creationId xmlns:a16="http://schemas.microsoft.com/office/drawing/2014/main" id="{9BC931C9-0F08-4E11-85C6-30CE3E63AA89}"/>
              </a:ext>
            </a:extLst>
          </p:cNvPr>
          <p:cNvSpPr txBox="1"/>
          <p:nvPr/>
        </p:nvSpPr>
        <p:spPr>
          <a:xfrm>
            <a:off x="230984" y="6354375"/>
            <a:ext cx="3082668" cy="284550"/>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sz="1200" b="0" i="0" u="none" strike="noStrike" kern="1200" cap="none" spc="0" baseline="0" dirty="0">
                <a:solidFill>
                  <a:srgbClr val="000000"/>
                </a:solidFill>
                <a:uFillTx/>
                <a:latin typeface="微軟正黑體" pitchFamily="34"/>
                <a:ea typeface="微軟正黑體" pitchFamily="34"/>
              </a:rPr>
              <a:t>備註：請</a:t>
            </a:r>
            <a:r>
              <a:rPr lang="zh-TW" altLang="en-US" sz="1200" dirty="0">
                <a:solidFill>
                  <a:srgbClr val="000000"/>
                </a:solidFill>
                <a:latin typeface="微軟正黑體" pitchFamily="34"/>
                <a:ea typeface="微軟正黑體" pitchFamily="34"/>
              </a:rPr>
              <a:t>提案單位</a:t>
            </a:r>
            <a:r>
              <a:rPr lang="zh-TW" sz="1200" b="0" i="0" u="none" strike="noStrike" kern="1200" cap="none" spc="0" baseline="0" dirty="0">
                <a:solidFill>
                  <a:srgbClr val="000000"/>
                </a:solidFill>
                <a:uFillTx/>
                <a:latin typeface="微軟正黑體" pitchFamily="34"/>
                <a:ea typeface="微軟正黑體" pitchFamily="34"/>
              </a:rPr>
              <a:t>自行依簡報需要增減內容</a:t>
            </a:r>
          </a:p>
        </p:txBody>
      </p:sp>
    </p:spTree>
    <p:extLst>
      <p:ext uri="{BB962C8B-B14F-4D97-AF65-F5344CB8AC3E}">
        <p14:creationId xmlns:p14="http://schemas.microsoft.com/office/powerpoint/2010/main" val="1971964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CE85BB1-1245-4F6F-A464-0E3CCFECB63C}"/>
              </a:ext>
            </a:extLst>
          </p:cNvPr>
          <p:cNvSpPr>
            <a:spLocks noGrp="1"/>
          </p:cNvSpPr>
          <p:nvPr>
            <p:ph type="title"/>
          </p:nvPr>
        </p:nvSpPr>
        <p:spPr/>
        <p:txBody>
          <a:bodyPr>
            <a:normAutofit/>
          </a:bodyPr>
          <a:lstStyle/>
          <a:p>
            <a:pPr marL="457200" indent="-457200">
              <a:buFont typeface="+mj-lt"/>
              <a:buAutoNum type="arabicParenR" startAt="2"/>
            </a:pPr>
            <a:r>
              <a:rPr lang="zh-TW" altLang="zh-TW" sz="2400" b="1" dirty="0">
                <a:effectLst/>
                <a:latin typeface="Times New Roman" panose="02020603050405020304" pitchFamily="18" charset="0"/>
                <a:ea typeface="標楷體" panose="03000509000000000000" pitchFamily="65" charset="-120"/>
                <a:cs typeface="Times New Roman" panose="02020603050405020304" pitchFamily="18" charset="0"/>
              </a:rPr>
              <a:t>計畫內容摘要</a:t>
            </a:r>
            <a:endParaRPr lang="zh-TW" altLang="en-US" sz="2400" dirty="0"/>
          </a:p>
        </p:txBody>
      </p:sp>
      <p:graphicFrame>
        <p:nvGraphicFramePr>
          <p:cNvPr id="4" name="表格 3">
            <a:extLst>
              <a:ext uri="{FF2B5EF4-FFF2-40B4-BE49-F238E27FC236}">
                <a16:creationId xmlns:a16="http://schemas.microsoft.com/office/drawing/2014/main" id="{355CA39B-8463-4292-8977-7DA277A7AF5F}"/>
              </a:ext>
            </a:extLst>
          </p:cNvPr>
          <p:cNvGraphicFramePr>
            <a:graphicFrameLocks noGrp="1"/>
          </p:cNvGraphicFramePr>
          <p:nvPr>
            <p:extLst>
              <p:ext uri="{D42A27DB-BD31-4B8C-83A1-F6EECF244321}">
                <p14:modId xmlns:p14="http://schemas.microsoft.com/office/powerpoint/2010/main" val="1649115704"/>
              </p:ext>
            </p:extLst>
          </p:nvPr>
        </p:nvGraphicFramePr>
        <p:xfrm>
          <a:off x="924788" y="830196"/>
          <a:ext cx="10515600" cy="5538534"/>
        </p:xfrm>
        <a:graphic>
          <a:graphicData uri="http://schemas.openxmlformats.org/drawingml/2006/table">
            <a:tbl>
              <a:tblPr>
                <a:tableStyleId>{22838BEF-8BB2-4498-84A7-C5851F593DF1}</a:tableStyleId>
              </a:tblPr>
              <a:tblGrid>
                <a:gridCol w="1608687">
                  <a:extLst>
                    <a:ext uri="{9D8B030D-6E8A-4147-A177-3AD203B41FA5}">
                      <a16:colId xmlns:a16="http://schemas.microsoft.com/office/drawing/2014/main" val="2524045793"/>
                    </a:ext>
                  </a:extLst>
                </a:gridCol>
                <a:gridCol w="4152551">
                  <a:extLst>
                    <a:ext uri="{9D8B030D-6E8A-4147-A177-3AD203B41FA5}">
                      <a16:colId xmlns:a16="http://schemas.microsoft.com/office/drawing/2014/main" val="3716982825"/>
                    </a:ext>
                  </a:extLst>
                </a:gridCol>
                <a:gridCol w="1297934">
                  <a:extLst>
                    <a:ext uri="{9D8B030D-6E8A-4147-A177-3AD203B41FA5}">
                      <a16:colId xmlns:a16="http://schemas.microsoft.com/office/drawing/2014/main" val="1379801938"/>
                    </a:ext>
                  </a:extLst>
                </a:gridCol>
                <a:gridCol w="3456428">
                  <a:extLst>
                    <a:ext uri="{9D8B030D-6E8A-4147-A177-3AD203B41FA5}">
                      <a16:colId xmlns:a16="http://schemas.microsoft.com/office/drawing/2014/main" val="2440573375"/>
                    </a:ext>
                  </a:extLst>
                </a:gridCol>
              </a:tblGrid>
              <a:tr h="571922">
                <a:tc>
                  <a:txBody>
                    <a:bodyPr/>
                    <a:lstStyle/>
                    <a:p>
                      <a:pPr algn="ctr"/>
                      <a:r>
                        <a:rPr lang="zh-TW" sz="1400" b="1" kern="150" dirty="0">
                          <a:effectLst/>
                          <a:latin typeface="微軟正黑體" panose="020B0604030504040204" pitchFamily="34" charset="-120"/>
                          <a:ea typeface="微軟正黑體" panose="020B0604030504040204" pitchFamily="34" charset="-120"/>
                        </a:rPr>
                        <a:t>輔導主軸</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0552" marR="60552" marT="0" marB="0" anchor="ctr">
                    <a:solidFill>
                      <a:schemeClr val="accent5">
                        <a:lumMod val="40000"/>
                        <a:lumOff val="60000"/>
                      </a:schemeClr>
                    </a:solidFill>
                  </a:tcPr>
                </a:tc>
                <a:tc gridSpan="3">
                  <a:txBody>
                    <a:bodyPr/>
                    <a:lstStyle/>
                    <a:p>
                      <a:pPr marL="0" defTabSz="914400" rtl="0" eaLnBrk="1" fontAlgn="auto" latinLnBrk="0" hangingPunct="1">
                        <a:lnSpc>
                          <a:spcPts val="1200"/>
                        </a:lnSpc>
                      </a:pPr>
                      <a:r>
                        <a:rPr lang="en-US" sz="1400" kern="100" dirty="0">
                          <a:solidFill>
                            <a:schemeClr val="dk1"/>
                          </a:solidFill>
                          <a:effectLst/>
                          <a:latin typeface="微軟正黑體" panose="020B0604030504040204" pitchFamily="34" charset="-120"/>
                          <a:ea typeface="微軟正黑體" panose="020B0604030504040204" pitchFamily="34" charset="-120"/>
                          <a:cs typeface="+mn-cs"/>
                        </a:rPr>
                        <a:t>(</a:t>
                      </a:r>
                      <a:r>
                        <a:rPr lang="zh-TW" altLang="en-US" sz="1400" kern="100" dirty="0">
                          <a:solidFill>
                            <a:schemeClr val="dk1"/>
                          </a:solidFill>
                          <a:effectLst/>
                          <a:latin typeface="微軟正黑體" panose="020B0604030504040204" pitchFamily="34" charset="-120"/>
                          <a:ea typeface="微軟正黑體" panose="020B0604030504040204" pitchFamily="34" charset="-120"/>
                          <a:cs typeface="+mn-cs"/>
                        </a:rPr>
                        <a:t>請說明擬輔導之面向</a:t>
                      </a:r>
                      <a:r>
                        <a:rPr lang="en-US" sz="1400" kern="100" dirty="0">
                          <a:solidFill>
                            <a:schemeClr val="dk1"/>
                          </a:solidFill>
                          <a:effectLst/>
                          <a:latin typeface="微軟正黑體" panose="020B0604030504040204" pitchFamily="34" charset="-120"/>
                          <a:ea typeface="微軟正黑體" panose="020B0604030504040204" pitchFamily="34" charset="-120"/>
                          <a:cs typeface="+mn-cs"/>
                        </a:rPr>
                        <a:t>)</a:t>
                      </a:r>
                      <a:endParaRPr lang="zh-TW" altLang="en-US" sz="1400" kern="100" dirty="0">
                        <a:solidFill>
                          <a:schemeClr val="dk1"/>
                        </a:solidFill>
                        <a:effectLst/>
                        <a:latin typeface="微軟正黑體" panose="020B0604030504040204" pitchFamily="34" charset="-120"/>
                        <a:ea typeface="微軟正黑體" panose="020B0604030504040204" pitchFamily="34" charset="-120"/>
                        <a:cs typeface="+mn-cs"/>
                      </a:endParaRPr>
                    </a:p>
                    <a:p>
                      <a:pPr marL="0" defTabSz="914400" rtl="0" eaLnBrk="1" fontAlgn="auto" latinLnBrk="0" hangingPunct="1">
                        <a:lnSpc>
                          <a:spcPts val="1200"/>
                        </a:lnSpc>
                      </a:pPr>
                      <a:r>
                        <a:rPr lang="en-US" sz="1400" kern="100" dirty="0">
                          <a:solidFill>
                            <a:schemeClr val="dk1"/>
                          </a:solidFill>
                          <a:effectLst/>
                          <a:latin typeface="微軟正黑體" panose="020B0604030504040204" pitchFamily="34" charset="-120"/>
                          <a:ea typeface="微軟正黑體" panose="020B0604030504040204" pitchFamily="34" charset="-120"/>
                          <a:cs typeface="+mn-cs"/>
                        </a:rPr>
                        <a:t> </a:t>
                      </a:r>
                      <a:endParaRPr lang="zh-TW" altLang="en-US" sz="1400" kern="100" dirty="0">
                        <a:solidFill>
                          <a:schemeClr val="dk1"/>
                        </a:solidFill>
                        <a:effectLst/>
                        <a:latin typeface="微軟正黑體" panose="020B0604030504040204" pitchFamily="34" charset="-120"/>
                        <a:ea typeface="微軟正黑體" panose="020B0604030504040204" pitchFamily="34" charset="-120"/>
                        <a:cs typeface="+mn-cs"/>
                      </a:endParaRPr>
                    </a:p>
                  </a:txBody>
                  <a:tcPr marL="45720" marR="45720"/>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4285478674"/>
                  </a:ext>
                </a:extLst>
              </a:tr>
              <a:tr h="603548">
                <a:tc>
                  <a:txBody>
                    <a:bodyPr/>
                    <a:lstStyle/>
                    <a:p>
                      <a:pPr algn="ctr"/>
                      <a:r>
                        <a:rPr lang="zh-TW" sz="1400" b="1" kern="150" dirty="0">
                          <a:effectLst/>
                          <a:latin typeface="微軟正黑體" panose="020B0604030504040204" pitchFamily="34" charset="-120"/>
                          <a:ea typeface="微軟正黑體" panose="020B0604030504040204" pitchFamily="34" charset="-120"/>
                        </a:rPr>
                        <a:t>雲端服務解決方案</a:t>
                      </a:r>
                      <a:endParaRPr lang="en-US" altLang="zh-TW" sz="1400" b="1" kern="150" dirty="0">
                        <a:effectLst/>
                        <a:latin typeface="微軟正黑體" panose="020B0604030504040204" pitchFamily="34" charset="-120"/>
                        <a:ea typeface="微軟正黑體" panose="020B0604030504040204" pitchFamily="34" charset="-120"/>
                      </a:endParaRPr>
                    </a:p>
                    <a:p>
                      <a:pPr algn="ctr"/>
                      <a:r>
                        <a:rPr lang="zh-TW" sz="1400" b="1" kern="150" dirty="0">
                          <a:effectLst/>
                          <a:latin typeface="微軟正黑體" panose="020B0604030504040204" pitchFamily="34" charset="-120"/>
                          <a:ea typeface="微軟正黑體" panose="020B0604030504040204" pitchFamily="34" charset="-120"/>
                        </a:rPr>
                        <a:t>工具內容</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0552" marR="60552" marT="0" marB="0" anchor="ctr">
                    <a:solidFill>
                      <a:schemeClr val="accent5">
                        <a:lumMod val="40000"/>
                        <a:lumOff val="60000"/>
                      </a:schemeClr>
                    </a:solidFill>
                  </a:tcPr>
                </a:tc>
                <a:tc gridSpan="3">
                  <a:txBody>
                    <a:bodyPr/>
                    <a:lstStyle/>
                    <a:p>
                      <a:r>
                        <a:rPr lang="en-US" sz="1400" kern="100" dirty="0">
                          <a:effectLst/>
                          <a:latin typeface="微軟正黑體" panose="020B0604030504040204" pitchFamily="34" charset="-120"/>
                          <a:ea typeface="微軟正黑體" panose="020B0604030504040204" pitchFamily="34" charset="-120"/>
                        </a:rPr>
                        <a:t>(</a:t>
                      </a:r>
                      <a:r>
                        <a:rPr lang="zh-TW" sz="1400" kern="100" dirty="0">
                          <a:effectLst/>
                          <a:latin typeface="微軟正黑體" panose="020B0604030504040204" pitchFamily="34" charset="-120"/>
                          <a:ea typeface="微軟正黑體" panose="020B0604030504040204" pitchFamily="34" charset="-120"/>
                        </a:rPr>
                        <a:t>請說明規劃導入或輔導使用之雲端工具</a:t>
                      </a:r>
                      <a:r>
                        <a:rPr lang="en-US" sz="1400" kern="100" dirty="0">
                          <a:effectLst/>
                          <a:latin typeface="微軟正黑體" panose="020B0604030504040204" pitchFamily="34" charset="-120"/>
                          <a:ea typeface="微軟正黑體" panose="020B0604030504040204" pitchFamily="34" charset="-120"/>
                        </a:rPr>
                        <a:t>)</a:t>
                      </a:r>
                      <a:endParaRPr lang="zh-TW" sz="1400" kern="150" dirty="0">
                        <a:effectLst/>
                        <a:latin typeface="微軟正黑體" panose="020B0604030504040204" pitchFamily="34" charset="-120"/>
                        <a:ea typeface="微軟正黑體" panose="020B0604030504040204" pitchFamily="34" charset="-120"/>
                      </a:endParaRPr>
                    </a:p>
                    <a:p>
                      <a:pPr algn="just"/>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0552" marR="60552" marT="0" marB="0"/>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3047592075"/>
                  </a:ext>
                </a:extLst>
              </a:tr>
              <a:tr h="862701">
                <a:tc>
                  <a:txBody>
                    <a:bodyPr/>
                    <a:lstStyle/>
                    <a:p>
                      <a:pPr algn="ctr"/>
                      <a:r>
                        <a:rPr lang="zh-TW" sz="1400" b="1" kern="150" dirty="0">
                          <a:effectLst/>
                          <a:latin typeface="微軟正黑體" panose="020B0604030504040204" pitchFamily="34" charset="-120"/>
                          <a:ea typeface="微軟正黑體" panose="020B0604030504040204" pitchFamily="34" charset="-120"/>
                        </a:rPr>
                        <a:t>雲端服務</a:t>
                      </a:r>
                    </a:p>
                    <a:p>
                      <a:pPr algn="ctr"/>
                      <a:r>
                        <a:rPr lang="zh-TW" sz="1400" b="1" kern="150" dirty="0">
                          <a:effectLst/>
                          <a:latin typeface="微軟正黑體" panose="020B0604030504040204" pitchFamily="34" charset="-120"/>
                          <a:ea typeface="微軟正黑體" panose="020B0604030504040204" pitchFamily="34" charset="-120"/>
                        </a:rPr>
                        <a:t>方案定價</a:t>
                      </a:r>
                    </a:p>
                    <a:p>
                      <a:pPr algn="ctr"/>
                      <a:r>
                        <a:rPr lang="en-US" sz="1400" b="1" kern="150" dirty="0">
                          <a:effectLst/>
                          <a:latin typeface="微軟正黑體" panose="020B0604030504040204" pitchFamily="34" charset="-120"/>
                          <a:ea typeface="微軟正黑體" panose="020B0604030504040204" pitchFamily="34" charset="-120"/>
                        </a:rPr>
                        <a:t>(</a:t>
                      </a:r>
                      <a:r>
                        <a:rPr lang="zh-TW" sz="1400" b="1" kern="150" dirty="0">
                          <a:effectLst/>
                          <a:latin typeface="微軟正黑體" panose="020B0604030504040204" pitchFamily="34" charset="-120"/>
                          <a:ea typeface="微軟正黑體" panose="020B0604030504040204" pitchFamily="34" charset="-120"/>
                        </a:rPr>
                        <a:t>新台幣</a:t>
                      </a:r>
                      <a:r>
                        <a:rPr lang="en-US" sz="1400" b="1" kern="150" dirty="0">
                          <a:effectLst/>
                          <a:latin typeface="微軟正黑體" panose="020B0604030504040204" pitchFamily="34" charset="-120"/>
                          <a:ea typeface="微軟正黑體" panose="020B0604030504040204" pitchFamily="34" charset="-120"/>
                        </a:rPr>
                        <a:t>,</a:t>
                      </a:r>
                      <a:r>
                        <a:rPr lang="zh-TW" sz="1400" b="1" kern="150" dirty="0">
                          <a:effectLst/>
                          <a:latin typeface="微軟正黑體" panose="020B0604030504040204" pitchFamily="34" charset="-120"/>
                          <a:ea typeface="微軟正黑體" panose="020B0604030504040204" pitchFamily="34" charset="-120"/>
                        </a:rPr>
                        <a:t>含稅</a:t>
                      </a:r>
                      <a:r>
                        <a:rPr lang="en-US" sz="1400" b="1" kern="150" dirty="0">
                          <a:effectLst/>
                          <a:latin typeface="微軟正黑體" panose="020B0604030504040204" pitchFamily="34" charset="-120"/>
                          <a:ea typeface="微軟正黑體" panose="020B0604030504040204" pitchFamily="34" charset="-120"/>
                        </a:rPr>
                        <a:t>)</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0552" marR="60552" marT="0" marB="0" anchor="ctr">
                    <a:solidFill>
                      <a:schemeClr val="accent5">
                        <a:lumMod val="40000"/>
                        <a:lumOff val="60000"/>
                      </a:schemeClr>
                    </a:solidFill>
                  </a:tcPr>
                </a:tc>
                <a:tc>
                  <a:txBody>
                    <a:bodyPr/>
                    <a:lstStyle/>
                    <a:p>
                      <a:r>
                        <a:rPr lang="en-US" sz="1400" kern="100" dirty="0">
                          <a:effectLst/>
                          <a:latin typeface="微軟正黑體" panose="020B0604030504040204" pitchFamily="34" charset="-120"/>
                          <a:ea typeface="微軟正黑體" panose="020B0604030504040204" pitchFamily="34" charset="-120"/>
                        </a:rPr>
                        <a:t>1</a:t>
                      </a:r>
                      <a:r>
                        <a:rPr lang="zh-TW" sz="1400" kern="100" dirty="0">
                          <a:effectLst/>
                          <a:latin typeface="微軟正黑體" panose="020B0604030504040204" pitchFamily="34" charset="-120"/>
                          <a:ea typeface="微軟正黑體" panose="020B0604030504040204" pitchFamily="34" charset="-120"/>
                        </a:rPr>
                        <a:t>、</a:t>
                      </a:r>
                      <a:r>
                        <a:rPr lang="en-US" sz="1400" kern="100" dirty="0">
                          <a:effectLst/>
                          <a:latin typeface="微軟正黑體" panose="020B0604030504040204" pitchFamily="34" charset="-120"/>
                          <a:ea typeface="微軟正黑體" panose="020B0604030504040204" pitchFamily="34" charset="-120"/>
                        </a:rPr>
                        <a:t>POS XXX</a:t>
                      </a:r>
                      <a:r>
                        <a:rPr lang="zh-TW" sz="1400" kern="100" dirty="0">
                          <a:effectLst/>
                          <a:latin typeface="微軟正黑體" panose="020B0604030504040204" pitchFamily="34" charset="-120"/>
                          <a:ea typeface="微軟正黑體" panose="020B0604030504040204" pitchFamily="34" charset="-120"/>
                        </a:rPr>
                        <a:t>元</a:t>
                      </a:r>
                      <a:r>
                        <a:rPr lang="en-US" sz="1400" kern="100" dirty="0">
                          <a:effectLst/>
                          <a:latin typeface="微軟正黑體" panose="020B0604030504040204" pitchFamily="34" charset="-120"/>
                          <a:ea typeface="微軟正黑體" panose="020B0604030504040204" pitchFamily="34" charset="-120"/>
                        </a:rPr>
                        <a:t>/</a:t>
                      </a:r>
                      <a:r>
                        <a:rPr lang="zh-TW" sz="1400" kern="100" dirty="0">
                          <a:effectLst/>
                          <a:latin typeface="微軟正黑體" panose="020B0604030504040204" pitchFamily="34" charset="-120"/>
                          <a:ea typeface="微軟正黑體" panose="020B0604030504040204" pitchFamily="34" charset="-120"/>
                        </a:rPr>
                        <a:t>月</a:t>
                      </a:r>
                      <a:br>
                        <a:rPr lang="en-US" sz="1400" kern="100" dirty="0">
                          <a:effectLst/>
                          <a:latin typeface="微軟正黑體" panose="020B0604030504040204" pitchFamily="34" charset="-120"/>
                          <a:ea typeface="微軟正黑體" panose="020B0604030504040204" pitchFamily="34" charset="-120"/>
                        </a:rPr>
                      </a:br>
                      <a:r>
                        <a:rPr lang="en-US" sz="1400" kern="100" dirty="0">
                          <a:effectLst/>
                          <a:latin typeface="微軟正黑體" panose="020B0604030504040204" pitchFamily="34" charset="-120"/>
                          <a:ea typeface="微軟正黑體" panose="020B0604030504040204" pitchFamily="34" charset="-120"/>
                        </a:rPr>
                        <a:t>2</a:t>
                      </a:r>
                      <a:r>
                        <a:rPr lang="zh-TW" sz="1400" kern="100" dirty="0">
                          <a:effectLst/>
                          <a:latin typeface="微軟正黑體" panose="020B0604030504040204" pitchFamily="34" charset="-120"/>
                          <a:ea typeface="微軟正黑體" panose="020B0604030504040204" pitchFamily="34" charset="-120"/>
                        </a:rPr>
                        <a:t>、</a:t>
                      </a:r>
                      <a:r>
                        <a:rPr lang="en-US" sz="1400" kern="100" dirty="0">
                          <a:effectLst/>
                          <a:latin typeface="微軟正黑體" panose="020B0604030504040204" pitchFamily="34" charset="-120"/>
                          <a:ea typeface="微軟正黑體" panose="020B0604030504040204" pitchFamily="34" charset="-120"/>
                        </a:rPr>
                        <a:t>LINE@ XXX</a:t>
                      </a:r>
                      <a:r>
                        <a:rPr lang="zh-TW" sz="1400" kern="100" dirty="0">
                          <a:effectLst/>
                          <a:latin typeface="微軟正黑體" panose="020B0604030504040204" pitchFamily="34" charset="-120"/>
                          <a:ea typeface="微軟正黑體" panose="020B0604030504040204" pitchFamily="34" charset="-120"/>
                        </a:rPr>
                        <a:t>元</a:t>
                      </a:r>
                      <a:r>
                        <a:rPr lang="en-US" sz="1400" kern="100" dirty="0">
                          <a:effectLst/>
                          <a:latin typeface="微軟正黑體" panose="020B0604030504040204" pitchFamily="34" charset="-120"/>
                          <a:ea typeface="微軟正黑體" panose="020B0604030504040204" pitchFamily="34" charset="-120"/>
                        </a:rPr>
                        <a:t>/</a:t>
                      </a:r>
                      <a:r>
                        <a:rPr lang="zh-TW" sz="1400" kern="100" dirty="0">
                          <a:effectLst/>
                          <a:latin typeface="微軟正黑體" panose="020B0604030504040204" pitchFamily="34" charset="-120"/>
                          <a:ea typeface="微軟正黑體" panose="020B0604030504040204" pitchFamily="34" charset="-120"/>
                        </a:rPr>
                        <a:t>月</a:t>
                      </a:r>
                      <a:br>
                        <a:rPr lang="en-US" sz="1400" kern="100" dirty="0">
                          <a:effectLst/>
                          <a:latin typeface="微軟正黑體" panose="020B0604030504040204" pitchFamily="34" charset="-120"/>
                          <a:ea typeface="微軟正黑體" panose="020B0604030504040204" pitchFamily="34" charset="-120"/>
                        </a:rPr>
                      </a:br>
                      <a:r>
                        <a:rPr lang="en-US" sz="1400" kern="100" dirty="0">
                          <a:effectLst/>
                          <a:latin typeface="微軟正黑體" panose="020B0604030504040204" pitchFamily="34" charset="-120"/>
                          <a:ea typeface="微軟正黑體" panose="020B0604030504040204" pitchFamily="34" charset="-120"/>
                        </a:rPr>
                        <a:t>3</a:t>
                      </a:r>
                      <a:r>
                        <a:rPr lang="zh-TW" sz="1400" kern="100" dirty="0">
                          <a:effectLst/>
                          <a:latin typeface="微軟正黑體" panose="020B0604030504040204" pitchFamily="34" charset="-120"/>
                          <a:ea typeface="微軟正黑體" panose="020B0604030504040204" pitchFamily="34" charset="-120"/>
                        </a:rPr>
                        <a:t>、多元支付</a:t>
                      </a:r>
                      <a:r>
                        <a:rPr lang="en-US" sz="1400" kern="100" dirty="0">
                          <a:effectLst/>
                          <a:latin typeface="微軟正黑體" panose="020B0604030504040204" pitchFamily="34" charset="-120"/>
                          <a:ea typeface="微軟正黑體" panose="020B0604030504040204" pitchFamily="34" charset="-120"/>
                        </a:rPr>
                        <a:t> XXX</a:t>
                      </a:r>
                      <a:r>
                        <a:rPr lang="zh-TW" sz="1400" kern="100" dirty="0">
                          <a:effectLst/>
                          <a:latin typeface="微軟正黑體" panose="020B0604030504040204" pitchFamily="34" charset="-120"/>
                          <a:ea typeface="微軟正黑體" panose="020B0604030504040204" pitchFamily="34" charset="-120"/>
                        </a:rPr>
                        <a:t>元</a:t>
                      </a:r>
                      <a:r>
                        <a:rPr lang="en-US" sz="1400" kern="100" dirty="0">
                          <a:effectLst/>
                          <a:latin typeface="微軟正黑體" panose="020B0604030504040204" pitchFamily="34" charset="-120"/>
                          <a:ea typeface="微軟正黑體" panose="020B0604030504040204" pitchFamily="34" charset="-120"/>
                        </a:rPr>
                        <a:t>/</a:t>
                      </a:r>
                      <a:r>
                        <a:rPr lang="zh-TW" sz="1400" kern="100" dirty="0">
                          <a:effectLst/>
                          <a:latin typeface="微軟正黑體" panose="020B0604030504040204" pitchFamily="34" charset="-120"/>
                          <a:ea typeface="微軟正黑體" panose="020B0604030504040204" pitchFamily="34" charset="-120"/>
                        </a:rPr>
                        <a:t>月</a:t>
                      </a:r>
                      <a:br>
                        <a:rPr lang="en-US" sz="1400" kern="100" dirty="0">
                          <a:effectLst/>
                          <a:latin typeface="微軟正黑體" panose="020B0604030504040204" pitchFamily="34" charset="-120"/>
                          <a:ea typeface="微軟正黑體" panose="020B0604030504040204" pitchFamily="34" charset="-120"/>
                        </a:rPr>
                      </a:br>
                      <a:r>
                        <a:rPr lang="zh-TW" sz="1400" kern="100" dirty="0">
                          <a:effectLst/>
                          <a:latin typeface="微軟正黑體" panose="020B0604030504040204" pitchFamily="34" charset="-120"/>
                          <a:ea typeface="微軟正黑體" panose="020B0604030504040204" pitchFamily="34" charset="-120"/>
                        </a:rPr>
                        <a:t>總金額：</a:t>
                      </a:r>
                      <a:r>
                        <a:rPr lang="en-US" sz="1400" kern="100" dirty="0">
                          <a:effectLst/>
                          <a:latin typeface="微軟正黑體" panose="020B0604030504040204" pitchFamily="34" charset="-120"/>
                          <a:ea typeface="微軟正黑體" panose="020B0604030504040204" pitchFamily="34" charset="-120"/>
                        </a:rPr>
                        <a:t>XXX</a:t>
                      </a:r>
                      <a:r>
                        <a:rPr lang="zh-TW" sz="1400" kern="100" dirty="0">
                          <a:effectLst/>
                          <a:latin typeface="微軟正黑體" panose="020B0604030504040204" pitchFamily="34" charset="-120"/>
                          <a:ea typeface="微軟正黑體" panose="020B0604030504040204" pitchFamily="34" charset="-120"/>
                        </a:rPr>
                        <a:t>元</a:t>
                      </a:r>
                      <a:r>
                        <a:rPr lang="en-US" sz="1400" kern="100" dirty="0">
                          <a:effectLst/>
                          <a:latin typeface="微軟正黑體" panose="020B0604030504040204" pitchFamily="34" charset="-120"/>
                          <a:ea typeface="微軟正黑體" panose="020B0604030504040204" pitchFamily="34" charset="-120"/>
                        </a:rPr>
                        <a:t>/</a:t>
                      </a:r>
                      <a:r>
                        <a:rPr lang="zh-TW" sz="1400" kern="100" dirty="0">
                          <a:effectLst/>
                          <a:latin typeface="微軟正黑體" panose="020B0604030504040204" pitchFamily="34" charset="-120"/>
                          <a:ea typeface="微軟正黑體" panose="020B0604030504040204" pitchFamily="34" charset="-120"/>
                        </a:rPr>
                        <a:t>月</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0552" marR="60552" marT="0" marB="0" anchor="ctr"/>
                </a:tc>
                <a:tc>
                  <a:txBody>
                    <a:bodyPr/>
                    <a:lstStyle/>
                    <a:p>
                      <a:pPr algn="ctr"/>
                      <a:r>
                        <a:rPr lang="zh-TW" sz="1400" b="1" kern="150" dirty="0">
                          <a:effectLst/>
                          <a:latin typeface="微軟正黑體" panose="020B0604030504040204" pitchFamily="34" charset="-120"/>
                          <a:ea typeface="微軟正黑體" panose="020B0604030504040204" pitchFamily="34" charset="-120"/>
                        </a:rPr>
                        <a:t>雲端服務</a:t>
                      </a:r>
                    </a:p>
                    <a:p>
                      <a:pPr algn="ctr"/>
                      <a:r>
                        <a:rPr lang="zh-TW" sz="1400" b="1" kern="150" dirty="0">
                          <a:effectLst/>
                          <a:latin typeface="微軟正黑體" panose="020B0604030504040204" pitchFamily="34" charset="-120"/>
                          <a:ea typeface="微軟正黑體" panose="020B0604030504040204" pitchFamily="34" charset="-120"/>
                        </a:rPr>
                        <a:t>總經費</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0552" marR="60552" marT="0" marB="0" anchor="ctr">
                    <a:solidFill>
                      <a:schemeClr val="accent5">
                        <a:lumMod val="40000"/>
                        <a:lumOff val="60000"/>
                      </a:schemeClr>
                    </a:solidFill>
                  </a:tcPr>
                </a:tc>
                <a:tc>
                  <a:txBody>
                    <a:bodyPr/>
                    <a:lstStyle/>
                    <a:p>
                      <a:pPr algn="just"/>
                      <a:r>
                        <a:rPr lang="en-US" sz="1400" kern="100" dirty="0">
                          <a:effectLst/>
                          <a:latin typeface="微軟正黑體" panose="020B0604030504040204" pitchFamily="34" charset="-120"/>
                          <a:ea typeface="微軟正黑體" panose="020B0604030504040204" pitchFamily="34" charset="-120"/>
                        </a:rPr>
                        <a:t>(</a:t>
                      </a:r>
                      <a:r>
                        <a:rPr lang="zh-TW" sz="1400" kern="100" dirty="0">
                          <a:effectLst/>
                          <a:latin typeface="微軟正黑體" panose="020B0604030504040204" pitchFamily="34" charset="-120"/>
                          <a:ea typeface="微軟正黑體" panose="020B0604030504040204" pitchFamily="34" charset="-120"/>
                        </a:rPr>
                        <a:t>雲工具方案總金額</a:t>
                      </a:r>
                      <a:r>
                        <a:rPr lang="en-US" sz="1400" kern="100" dirty="0">
                          <a:effectLst/>
                          <a:latin typeface="微軟正黑體" panose="020B0604030504040204" pitchFamily="34" charset="-120"/>
                          <a:ea typeface="微軟正黑體" panose="020B0604030504040204" pitchFamily="34" charset="-120"/>
                        </a:rPr>
                        <a:t>*</a:t>
                      </a:r>
                      <a:r>
                        <a:rPr lang="zh-TW" sz="1400" kern="100" dirty="0">
                          <a:effectLst/>
                          <a:latin typeface="微軟正黑體" panose="020B0604030504040204" pitchFamily="34" charset="-120"/>
                          <a:ea typeface="微軟正黑體" panose="020B0604030504040204" pitchFamily="34" charset="-120"/>
                        </a:rPr>
                        <a:t>輔導家數</a:t>
                      </a:r>
                      <a:r>
                        <a:rPr lang="en-US" sz="1400" kern="100" dirty="0">
                          <a:effectLst/>
                          <a:latin typeface="微軟正黑體" panose="020B0604030504040204" pitchFamily="34" charset="-120"/>
                          <a:ea typeface="微軟正黑體" panose="020B0604030504040204" pitchFamily="34" charset="-120"/>
                        </a:rPr>
                        <a:t>)</a:t>
                      </a:r>
                      <a:endParaRPr lang="zh-TW" sz="1400" kern="150" dirty="0">
                        <a:effectLst/>
                        <a:latin typeface="微軟正黑體" panose="020B0604030504040204" pitchFamily="34" charset="-120"/>
                        <a:ea typeface="微軟正黑體" panose="020B0604030504040204" pitchFamily="34" charset="-120"/>
                      </a:endParaRPr>
                    </a:p>
                    <a:p>
                      <a:pPr algn="just"/>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0552" marR="60552" marT="0" marB="0"/>
                </a:tc>
                <a:extLst>
                  <a:ext uri="{0D108BD9-81ED-4DB2-BD59-A6C34878D82A}">
                    <a16:rowId xmlns:a16="http://schemas.microsoft.com/office/drawing/2014/main" val="746380157"/>
                  </a:ext>
                </a:extLst>
              </a:tr>
              <a:tr h="571922">
                <a:tc>
                  <a:txBody>
                    <a:bodyPr/>
                    <a:lstStyle/>
                    <a:p>
                      <a:pPr algn="ctr"/>
                      <a:r>
                        <a:rPr lang="zh-TW" sz="1400" b="1" kern="150" dirty="0">
                          <a:effectLst/>
                          <a:latin typeface="微軟正黑體" panose="020B0604030504040204" pitchFamily="34" charset="-120"/>
                          <a:ea typeface="微軟正黑體" panose="020B0604030504040204" pitchFamily="34" charset="-120"/>
                        </a:rPr>
                        <a:t>總提案金額</a:t>
                      </a:r>
                    </a:p>
                    <a:p>
                      <a:pPr algn="ctr"/>
                      <a:r>
                        <a:rPr lang="en-US" sz="1400" b="1" kern="150" dirty="0">
                          <a:effectLst/>
                          <a:latin typeface="微軟正黑體" panose="020B0604030504040204" pitchFamily="34" charset="-120"/>
                          <a:ea typeface="微軟正黑體" panose="020B0604030504040204" pitchFamily="34" charset="-120"/>
                        </a:rPr>
                        <a:t>(</a:t>
                      </a:r>
                      <a:r>
                        <a:rPr lang="zh-TW" sz="1400" b="1" kern="150" dirty="0">
                          <a:effectLst/>
                          <a:latin typeface="微軟正黑體" panose="020B0604030504040204" pitchFamily="34" charset="-120"/>
                          <a:ea typeface="微軟正黑體" panose="020B0604030504040204" pitchFamily="34" charset="-120"/>
                        </a:rPr>
                        <a:t>新台幣</a:t>
                      </a:r>
                      <a:r>
                        <a:rPr lang="en-US" sz="1400" b="1" kern="150" dirty="0">
                          <a:effectLst/>
                          <a:latin typeface="微軟正黑體" panose="020B0604030504040204" pitchFamily="34" charset="-120"/>
                          <a:ea typeface="微軟正黑體" panose="020B0604030504040204" pitchFamily="34" charset="-120"/>
                        </a:rPr>
                        <a:t>,</a:t>
                      </a:r>
                      <a:r>
                        <a:rPr lang="zh-TW" sz="1400" b="1" kern="150" dirty="0">
                          <a:effectLst/>
                          <a:latin typeface="微軟正黑體" panose="020B0604030504040204" pitchFamily="34" charset="-120"/>
                          <a:ea typeface="微軟正黑體" panose="020B0604030504040204" pitchFamily="34" charset="-120"/>
                        </a:rPr>
                        <a:t>含稅</a:t>
                      </a:r>
                      <a:r>
                        <a:rPr lang="en-US" sz="1400" b="1" kern="150" dirty="0">
                          <a:effectLst/>
                          <a:latin typeface="微軟正黑體" panose="020B0604030504040204" pitchFamily="34" charset="-120"/>
                          <a:ea typeface="微軟正黑體" panose="020B0604030504040204" pitchFamily="34" charset="-120"/>
                        </a:rPr>
                        <a:t>)</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0552" marR="60552" marT="0" marB="0" anchor="ctr">
                    <a:solidFill>
                      <a:schemeClr val="accent5">
                        <a:lumMod val="40000"/>
                        <a:lumOff val="60000"/>
                      </a:schemeClr>
                    </a:solidFill>
                  </a:tcPr>
                </a:tc>
                <a:tc>
                  <a:txBody>
                    <a:bodyPr/>
                    <a:lstStyle/>
                    <a:p>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0552" marR="60552" marT="0" marB="0" anchor="ctr"/>
                </a:tc>
                <a:tc>
                  <a:txBody>
                    <a:bodyPr/>
                    <a:lstStyle/>
                    <a:p>
                      <a:pPr algn="ctr"/>
                      <a:r>
                        <a:rPr lang="zh-TW" sz="1400" b="1" kern="150" dirty="0">
                          <a:effectLst/>
                          <a:latin typeface="微軟正黑體" panose="020B0604030504040204" pitchFamily="34" charset="-120"/>
                          <a:ea typeface="微軟正黑體" panose="020B0604030504040204" pitchFamily="34" charset="-120"/>
                        </a:rPr>
                        <a:t>輔導家數</a:t>
                      </a:r>
                    </a:p>
                    <a:p>
                      <a:pPr algn="ctr"/>
                      <a:r>
                        <a:rPr lang="en-US" sz="1400" b="1" kern="150" dirty="0">
                          <a:effectLst/>
                          <a:latin typeface="微軟正黑體" panose="020B0604030504040204" pitchFamily="34" charset="-120"/>
                          <a:ea typeface="微軟正黑體" panose="020B0604030504040204" pitchFamily="34" charset="-120"/>
                        </a:rPr>
                        <a:t>(</a:t>
                      </a:r>
                      <a:r>
                        <a:rPr lang="zh-TW" sz="1400" b="1" kern="150" dirty="0">
                          <a:effectLst/>
                          <a:latin typeface="微軟正黑體" panose="020B0604030504040204" pitchFamily="34" charset="-120"/>
                          <a:ea typeface="微軟正黑體" panose="020B0604030504040204" pitchFamily="34" charset="-120"/>
                        </a:rPr>
                        <a:t>家</a:t>
                      </a:r>
                      <a:r>
                        <a:rPr lang="en-US" sz="1400" b="1" kern="150" dirty="0">
                          <a:effectLst/>
                          <a:latin typeface="微軟正黑體" panose="020B0604030504040204" pitchFamily="34" charset="-120"/>
                          <a:ea typeface="微軟正黑體" panose="020B0604030504040204" pitchFamily="34" charset="-120"/>
                        </a:rPr>
                        <a:t>)</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0552" marR="60552" marT="0" marB="0" anchor="ctr">
                    <a:solidFill>
                      <a:schemeClr val="accent5">
                        <a:lumMod val="40000"/>
                        <a:lumOff val="60000"/>
                      </a:schemeClr>
                    </a:solidFill>
                  </a:tcPr>
                </a:tc>
                <a:tc>
                  <a:txBody>
                    <a:bodyPr/>
                    <a:lstStyle/>
                    <a:p>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0552" marR="60552" marT="0" marB="0" anchor="ctr"/>
                </a:tc>
                <a:extLst>
                  <a:ext uri="{0D108BD9-81ED-4DB2-BD59-A6C34878D82A}">
                    <a16:rowId xmlns:a16="http://schemas.microsoft.com/office/drawing/2014/main" val="2183046391"/>
                  </a:ext>
                </a:extLst>
              </a:tr>
              <a:tr h="997173">
                <a:tc>
                  <a:txBody>
                    <a:bodyPr/>
                    <a:lstStyle/>
                    <a:p>
                      <a:pPr algn="ctr"/>
                      <a:r>
                        <a:rPr lang="zh-TW" sz="1400" b="1" kern="150" dirty="0">
                          <a:effectLst/>
                          <a:latin typeface="微軟正黑體" panose="020B0604030504040204" pitchFamily="34" charset="-120"/>
                          <a:ea typeface="微軟正黑體" panose="020B0604030504040204" pitchFamily="34" charset="-120"/>
                        </a:rPr>
                        <a:t>提案單位介紹</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0552" marR="60552" marT="0" marB="0" anchor="ctr">
                    <a:solidFill>
                      <a:schemeClr val="accent5">
                        <a:lumMod val="40000"/>
                        <a:lumOff val="60000"/>
                      </a:schemeClr>
                    </a:solidFill>
                  </a:tcPr>
                </a:tc>
                <a:tc gridSpan="3">
                  <a:txBody>
                    <a:bodyPr/>
                    <a:lstStyle/>
                    <a:p>
                      <a:pPr algn="just"/>
                      <a:r>
                        <a:rPr lang="zh-TW" sz="1400" kern="150" dirty="0">
                          <a:effectLst/>
                          <a:latin typeface="微軟正黑體" panose="020B0604030504040204" pitchFamily="34" charset="-120"/>
                          <a:ea typeface="微軟正黑體" panose="020B0604030504040204" pitchFamily="34" charset="-120"/>
                        </a:rPr>
                        <a:t>（請</a:t>
                      </a:r>
                      <a:r>
                        <a:rPr lang="zh-TW" altLang="en-US" sz="1400" kern="150" dirty="0">
                          <a:effectLst/>
                          <a:latin typeface="微軟正黑體" panose="020B0604030504040204" pitchFamily="34" charset="-120"/>
                          <a:ea typeface="微軟正黑體" panose="020B0604030504040204" pitchFamily="34" charset="-120"/>
                        </a:rPr>
                        <a:t>簡述</a:t>
                      </a:r>
                      <a:r>
                        <a:rPr lang="zh-TW" sz="1400" kern="150" dirty="0">
                          <a:effectLst/>
                          <a:latin typeface="微軟正黑體" panose="020B0604030504040204" pitchFamily="34" charset="-120"/>
                          <a:ea typeface="微軟正黑體" panose="020B0604030504040204" pitchFamily="34" charset="-120"/>
                        </a:rPr>
                        <a:t>公司</a:t>
                      </a:r>
                      <a:r>
                        <a:rPr lang="zh-TW" altLang="en-US" sz="1400" kern="150" dirty="0">
                          <a:effectLst/>
                          <a:latin typeface="微軟正黑體" panose="020B0604030504040204" pitchFamily="34" charset="-120"/>
                          <a:ea typeface="微軟正黑體" panose="020B0604030504040204" pitchFamily="34" charset="-120"/>
                        </a:rPr>
                        <a:t>概況</a:t>
                      </a:r>
                      <a:r>
                        <a:rPr lang="zh-TW" sz="1400" kern="150" dirty="0">
                          <a:effectLst/>
                          <a:latin typeface="微軟正黑體" panose="020B0604030504040204" pitchFamily="34" charset="-120"/>
                          <a:ea typeface="微軟正黑體" panose="020B0604030504040204" pitchFamily="34" charset="-120"/>
                        </a:rPr>
                        <a:t>、</a:t>
                      </a:r>
                      <a:r>
                        <a:rPr lang="zh-TW" altLang="en-US" sz="1400" kern="150" dirty="0">
                          <a:effectLst/>
                          <a:latin typeface="微軟正黑體" panose="020B0604030504040204" pitchFamily="34" charset="-120"/>
                          <a:ea typeface="微軟正黑體" panose="020B0604030504040204" pitchFamily="34" charset="-120"/>
                        </a:rPr>
                        <a:t>經營</a:t>
                      </a:r>
                      <a:r>
                        <a:rPr lang="zh-TW" sz="1400" kern="150" dirty="0">
                          <a:effectLst/>
                          <a:latin typeface="微軟正黑體" panose="020B0604030504040204" pitchFamily="34" charset="-120"/>
                          <a:ea typeface="微軟正黑體" panose="020B0604030504040204" pitchFamily="34" charset="-120"/>
                        </a:rPr>
                        <a:t>實蹟）</a:t>
                      </a:r>
                    </a:p>
                    <a:p>
                      <a:pPr algn="just"/>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0552" marR="60552" marT="0" marB="0"/>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2215751614"/>
                  </a:ext>
                </a:extLst>
              </a:tr>
              <a:tr h="1151092">
                <a:tc>
                  <a:txBody>
                    <a:bodyPr/>
                    <a:lstStyle/>
                    <a:p>
                      <a:pPr algn="ctr"/>
                      <a:r>
                        <a:rPr lang="zh-TW" sz="1400" b="1" kern="150" dirty="0">
                          <a:effectLst/>
                          <a:latin typeface="微軟正黑體" panose="020B0604030504040204" pitchFamily="34" charset="-120"/>
                          <a:ea typeface="微軟正黑體" panose="020B0604030504040204" pitchFamily="34" charset="-120"/>
                        </a:rPr>
                        <a:t>雲端服務</a:t>
                      </a:r>
                    </a:p>
                    <a:p>
                      <a:pPr algn="ctr"/>
                      <a:r>
                        <a:rPr lang="zh-TW" sz="1400" b="1" kern="150" dirty="0">
                          <a:effectLst/>
                          <a:latin typeface="微軟正黑體" panose="020B0604030504040204" pitchFamily="34" charset="-120"/>
                          <a:ea typeface="微軟正黑體" panose="020B0604030504040204" pitchFamily="34" charset="-120"/>
                        </a:rPr>
                        <a:t>供應商介紹</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0552" marR="60552" marT="0" marB="0" anchor="ctr">
                    <a:solidFill>
                      <a:schemeClr val="accent5">
                        <a:lumMod val="40000"/>
                        <a:lumOff val="60000"/>
                      </a:schemeClr>
                    </a:solidFill>
                  </a:tcPr>
                </a:tc>
                <a:tc gridSpan="3">
                  <a:txBody>
                    <a:bodyPr/>
                    <a:lstStyle/>
                    <a:p>
                      <a:pPr algn="just"/>
                      <a:r>
                        <a:rPr lang="en-US" sz="1400" kern="150" dirty="0">
                          <a:effectLst/>
                          <a:latin typeface="微軟正黑體" panose="020B0604030504040204" pitchFamily="34" charset="-120"/>
                          <a:ea typeface="微軟正黑體" panose="020B0604030504040204" pitchFamily="34" charset="-120"/>
                        </a:rPr>
                        <a:t>(</a:t>
                      </a:r>
                      <a:r>
                        <a:rPr lang="zh-TW" sz="1400" kern="150" dirty="0">
                          <a:effectLst/>
                          <a:latin typeface="微軟正黑體" panose="020B0604030504040204" pitchFamily="34" charset="-120"/>
                          <a:ea typeface="微軟正黑體" panose="020B0604030504040204" pitchFamily="34" charset="-120"/>
                        </a:rPr>
                        <a:t>請簡述本計畫雲端服務供應商背景及雲端服務能量，例</a:t>
                      </a:r>
                      <a:r>
                        <a:rPr lang="zh-TW" altLang="en-US" sz="1400" kern="150" dirty="0">
                          <a:effectLst/>
                          <a:latin typeface="微軟正黑體" panose="020B0604030504040204" pitchFamily="34" charset="-120"/>
                          <a:ea typeface="微軟正黑體" panose="020B0604030504040204" pitchFamily="34" charset="-120"/>
                        </a:rPr>
                        <a:t>如</a:t>
                      </a:r>
                      <a:r>
                        <a:rPr lang="zh-TW" sz="1400" kern="150" dirty="0">
                          <a:effectLst/>
                          <a:latin typeface="微軟正黑體" panose="020B0604030504040204" pitchFamily="34" charset="-120"/>
                          <a:ea typeface="微軟正黑體" panose="020B0604030504040204" pitchFamily="34" charset="-120"/>
                        </a:rPr>
                        <a:t>：公司簡介、產品項目、相關實績證明</a:t>
                      </a:r>
                      <a:r>
                        <a:rPr lang="en-US" sz="1400" kern="150" dirty="0">
                          <a:effectLst/>
                          <a:latin typeface="微軟正黑體" panose="020B0604030504040204" pitchFamily="34" charset="-120"/>
                          <a:ea typeface="微軟正黑體" panose="020B0604030504040204" pitchFamily="34" charset="-120"/>
                        </a:rPr>
                        <a:t>…</a:t>
                      </a:r>
                      <a:r>
                        <a:rPr lang="zh-TW" sz="1400" kern="150" dirty="0">
                          <a:effectLst/>
                          <a:latin typeface="微軟正黑體" panose="020B0604030504040204" pitchFamily="34" charset="-120"/>
                          <a:ea typeface="微軟正黑體" panose="020B0604030504040204" pitchFamily="34" charset="-120"/>
                        </a:rPr>
                        <a:t>等，如同提案單位，請針對產品項目、實績證明為主。</a:t>
                      </a:r>
                      <a:r>
                        <a:rPr lang="en-US" altLang="zh-TW" sz="1400" kern="150" dirty="0">
                          <a:effectLst/>
                          <a:latin typeface="微軟正黑體" panose="020B0604030504040204" pitchFamily="34" charset="-120"/>
                          <a:ea typeface="微軟正黑體" panose="020B0604030504040204" pitchFamily="34" charset="-120"/>
                        </a:rPr>
                        <a:t>)</a:t>
                      </a:r>
                      <a:endParaRPr lang="zh-TW" sz="1400" kern="150" dirty="0">
                        <a:effectLst/>
                        <a:latin typeface="微軟正黑體" panose="020B0604030504040204" pitchFamily="34" charset="-120"/>
                        <a:ea typeface="微軟正黑體" panose="020B0604030504040204" pitchFamily="34" charset="-120"/>
                      </a:endParaRPr>
                    </a:p>
                    <a:p>
                      <a:pPr algn="just"/>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0552" marR="60552" marT="0" marB="0"/>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361975086"/>
                  </a:ext>
                </a:extLst>
              </a:tr>
              <a:tr h="780176">
                <a:tc>
                  <a:txBody>
                    <a:bodyPr/>
                    <a:lstStyle/>
                    <a:p>
                      <a:pPr algn="ctr"/>
                      <a:r>
                        <a:rPr lang="zh-TW" sz="1400" b="1" kern="150" dirty="0">
                          <a:effectLst/>
                          <a:latin typeface="微軟正黑體" panose="020B0604030504040204" pitchFamily="34" charset="-120"/>
                          <a:ea typeface="微軟正黑體" panose="020B0604030504040204" pitchFamily="34" charset="-120"/>
                        </a:rPr>
                        <a:t>合作單位</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0552" marR="60552" marT="0" marB="0" anchor="ctr">
                    <a:solidFill>
                      <a:schemeClr val="accent5">
                        <a:lumMod val="40000"/>
                        <a:lumOff val="60000"/>
                      </a:schemeClr>
                    </a:solidFill>
                  </a:tcPr>
                </a:tc>
                <a:tc>
                  <a:txBody>
                    <a:bodyPr/>
                    <a:lstStyle/>
                    <a:p>
                      <a:pPr algn="just"/>
                      <a:r>
                        <a:rPr lang="en-US" sz="1400" kern="150" dirty="0">
                          <a:effectLst/>
                          <a:latin typeface="微軟正黑體" panose="020B0604030504040204" pitchFamily="34" charset="-120"/>
                          <a:ea typeface="微軟正黑體" panose="020B0604030504040204" pitchFamily="34" charset="-120"/>
                        </a:rPr>
                        <a:t>(</a:t>
                      </a:r>
                      <a:r>
                        <a:rPr lang="zh-TW" sz="1400" kern="150" dirty="0">
                          <a:effectLst/>
                          <a:latin typeface="微軟正黑體" panose="020B0604030504040204" pitchFamily="34" charset="-120"/>
                          <a:ea typeface="微軟正黑體" panose="020B0604030504040204" pitchFamily="34" charset="-120"/>
                        </a:rPr>
                        <a:t>如多個單位請自行向下新增欄位敍明</a:t>
                      </a:r>
                      <a:r>
                        <a:rPr lang="en-US" sz="1400" kern="150" dirty="0">
                          <a:effectLst/>
                          <a:latin typeface="微軟正黑體" panose="020B0604030504040204" pitchFamily="34" charset="-120"/>
                          <a:ea typeface="微軟正黑體" panose="020B0604030504040204" pitchFamily="34" charset="-120"/>
                        </a:rPr>
                        <a:t>)</a:t>
                      </a:r>
                      <a:endParaRPr lang="zh-TW" sz="1400" kern="150" dirty="0">
                        <a:effectLst/>
                        <a:latin typeface="微軟正黑體" panose="020B0604030504040204" pitchFamily="34" charset="-120"/>
                        <a:ea typeface="微軟正黑體" panose="020B0604030504040204" pitchFamily="34" charset="-120"/>
                      </a:endParaRPr>
                    </a:p>
                    <a:p>
                      <a:pPr algn="just"/>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0552" marR="60552" marT="0" marB="0"/>
                </a:tc>
                <a:tc>
                  <a:txBody>
                    <a:bodyPr/>
                    <a:lstStyle/>
                    <a:p>
                      <a:pPr algn="ctr"/>
                      <a:r>
                        <a:rPr lang="zh-TW" sz="1400" b="1" kern="150" dirty="0">
                          <a:effectLst/>
                          <a:latin typeface="微軟正黑體" panose="020B0604030504040204" pitchFamily="34" charset="-120"/>
                          <a:ea typeface="微軟正黑體" panose="020B0604030504040204" pitchFamily="34" charset="-120"/>
                        </a:rPr>
                        <a:t>合作分工內容</a:t>
                      </a:r>
                    </a:p>
                    <a:p>
                      <a:pPr algn="ctr"/>
                      <a:r>
                        <a:rPr lang="en-US" sz="1400" b="1" kern="150" dirty="0">
                          <a:effectLst/>
                          <a:latin typeface="微軟正黑體" panose="020B0604030504040204" pitchFamily="34" charset="-120"/>
                          <a:ea typeface="微軟正黑體" panose="020B0604030504040204" pitchFamily="34" charset="-120"/>
                        </a:rPr>
                        <a:t>(</a:t>
                      </a:r>
                      <a:r>
                        <a:rPr lang="zh-TW" sz="1400" b="1" kern="150" dirty="0">
                          <a:effectLst/>
                          <a:latin typeface="微軟正黑體" panose="020B0604030504040204" pitchFamily="34" charset="-120"/>
                          <a:ea typeface="微軟正黑體" panose="020B0604030504040204" pitchFamily="34" charset="-120"/>
                        </a:rPr>
                        <a:t>條列式說明</a:t>
                      </a:r>
                      <a:r>
                        <a:rPr lang="en-US" sz="1400" b="1" kern="150" dirty="0">
                          <a:effectLst/>
                          <a:latin typeface="微軟正黑體" panose="020B0604030504040204" pitchFamily="34" charset="-120"/>
                          <a:ea typeface="微軟正黑體" panose="020B0604030504040204" pitchFamily="34" charset="-120"/>
                        </a:rPr>
                        <a:t>)</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607" marR="5607" marT="0" marB="0" anchor="ctr">
                    <a:solidFill>
                      <a:schemeClr val="accent5">
                        <a:lumMod val="40000"/>
                        <a:lumOff val="60000"/>
                      </a:schemeClr>
                    </a:solidFill>
                  </a:tcPr>
                </a:tc>
                <a:tc>
                  <a:txBody>
                    <a:bodyPr/>
                    <a:lstStyle/>
                    <a:p>
                      <a:pPr algn="just"/>
                      <a:r>
                        <a:rPr lang="en-US" altLang="zh-TW" sz="1400" kern="150" dirty="0">
                          <a:effectLst/>
                          <a:latin typeface="微軟正黑體" panose="020B0604030504040204" pitchFamily="34" charset="-120"/>
                          <a:ea typeface="微軟正黑體" panose="020B0604030504040204" pitchFamily="34" charset="-120"/>
                        </a:rPr>
                        <a:t>(</a:t>
                      </a:r>
                      <a:r>
                        <a:rPr lang="zh-TW" sz="1400" kern="150" dirty="0">
                          <a:effectLst/>
                          <a:latin typeface="微軟正黑體" panose="020B0604030504040204" pitchFamily="34" charset="-120"/>
                          <a:ea typeface="微軟正黑體" panose="020B0604030504040204" pitchFamily="34" charset="-120"/>
                        </a:rPr>
                        <a:t>請敍明合作單位擔任計畫角色及分工內容</a:t>
                      </a:r>
                      <a:r>
                        <a:rPr lang="en-US" altLang="zh-TW" sz="1400" kern="150" dirty="0">
                          <a:effectLst/>
                          <a:latin typeface="微軟正黑體" panose="020B0604030504040204" pitchFamily="34" charset="-120"/>
                          <a:ea typeface="微軟正黑體" panose="020B0604030504040204" pitchFamily="34" charset="-120"/>
                        </a:rPr>
                        <a:t>)</a:t>
                      </a:r>
                      <a:endParaRPr lang="zh-TW" sz="1400" kern="150" dirty="0">
                        <a:effectLst/>
                        <a:latin typeface="微軟正黑體" panose="020B0604030504040204" pitchFamily="34" charset="-120"/>
                        <a:ea typeface="微軟正黑體" panose="020B0604030504040204" pitchFamily="34" charset="-120"/>
                      </a:endParaRPr>
                    </a:p>
                    <a:p>
                      <a:pPr algn="just"/>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607" marR="5607" marT="0" marB="0"/>
                </a:tc>
                <a:extLst>
                  <a:ext uri="{0D108BD9-81ED-4DB2-BD59-A6C34878D82A}">
                    <a16:rowId xmlns:a16="http://schemas.microsoft.com/office/drawing/2014/main" val="2930334838"/>
                  </a:ext>
                </a:extLst>
              </a:tr>
            </a:tbl>
          </a:graphicData>
        </a:graphic>
      </p:graphicFrame>
      <p:sp>
        <p:nvSpPr>
          <p:cNvPr id="6" name="標題 1">
            <a:extLst>
              <a:ext uri="{FF2B5EF4-FFF2-40B4-BE49-F238E27FC236}">
                <a16:creationId xmlns:a16="http://schemas.microsoft.com/office/drawing/2014/main" id="{DF7C82CD-1E39-432B-A3B1-D957B5504F7A}"/>
              </a:ext>
            </a:extLst>
          </p:cNvPr>
          <p:cNvSpPr txBox="1">
            <a:spLocks/>
          </p:cNvSpPr>
          <p:nvPr/>
        </p:nvSpPr>
        <p:spPr>
          <a:xfrm>
            <a:off x="831850" y="185519"/>
            <a:ext cx="10515600" cy="582831"/>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457200" indent="-457200">
              <a:buFont typeface="+mj-lt"/>
              <a:buAutoNum type="arabicParenR" startAt="2"/>
            </a:pPr>
            <a:r>
              <a:rPr lang="zh-TW" altLang="en-US" sz="2400" b="1" dirty="0">
                <a:latin typeface="微軟正黑體" panose="020B0604030504040204" pitchFamily="34" charset="-120"/>
                <a:ea typeface="微軟正黑體" panose="020B0604030504040204" pitchFamily="34" charset="-120"/>
                <a:cs typeface="Times New Roman" panose="02020603050405020304" pitchFamily="18" charset="0"/>
              </a:rPr>
              <a:t>計畫內容摘要</a:t>
            </a:r>
            <a:endParaRPr lang="zh-TW" altLang="en-US" sz="2400" dirty="0">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5CEEEA6D-641E-4DAA-8205-B14AE0DC8971}"/>
              </a:ext>
            </a:extLst>
          </p:cNvPr>
          <p:cNvSpPr txBox="1"/>
          <p:nvPr/>
        </p:nvSpPr>
        <p:spPr>
          <a:xfrm>
            <a:off x="230983" y="6430575"/>
            <a:ext cx="3159917" cy="284550"/>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sz="1200" b="0" i="0" u="none" strike="noStrike" kern="1200" cap="none" spc="0" baseline="0" dirty="0">
                <a:solidFill>
                  <a:srgbClr val="000000"/>
                </a:solidFill>
                <a:uFillTx/>
                <a:latin typeface="微軟正黑體" pitchFamily="34"/>
                <a:ea typeface="微軟正黑體" pitchFamily="34"/>
              </a:rPr>
              <a:t>備註：請</a:t>
            </a:r>
            <a:r>
              <a:rPr lang="zh-TW" altLang="en-US" sz="1200" dirty="0">
                <a:solidFill>
                  <a:srgbClr val="000000"/>
                </a:solidFill>
                <a:latin typeface="微軟正黑體" pitchFamily="34"/>
                <a:ea typeface="微軟正黑體" pitchFamily="34"/>
              </a:rPr>
              <a:t>提案單位</a:t>
            </a:r>
            <a:r>
              <a:rPr lang="zh-TW" sz="1200" b="0" i="0" u="none" strike="noStrike" kern="1200" cap="none" spc="0" baseline="0" dirty="0">
                <a:solidFill>
                  <a:srgbClr val="000000"/>
                </a:solidFill>
                <a:uFillTx/>
                <a:latin typeface="微軟正黑體" pitchFamily="34"/>
                <a:ea typeface="微軟正黑體" pitchFamily="34"/>
              </a:rPr>
              <a:t>自行依簡報需要增減內容</a:t>
            </a:r>
          </a:p>
        </p:txBody>
      </p:sp>
    </p:spTree>
    <p:extLst>
      <p:ext uri="{BB962C8B-B14F-4D97-AF65-F5344CB8AC3E}">
        <p14:creationId xmlns:p14="http://schemas.microsoft.com/office/powerpoint/2010/main" val="3505836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id="{1371CA99-A5F0-46F1-97E1-8239F71DD4F6}"/>
              </a:ext>
            </a:extLst>
          </p:cNvPr>
          <p:cNvGraphicFramePr>
            <a:graphicFrameLocks noGrp="1"/>
          </p:cNvGraphicFramePr>
          <p:nvPr>
            <p:extLst>
              <p:ext uri="{D42A27DB-BD31-4B8C-83A1-F6EECF244321}">
                <p14:modId xmlns:p14="http://schemas.microsoft.com/office/powerpoint/2010/main" val="3061466056"/>
              </p:ext>
            </p:extLst>
          </p:nvPr>
        </p:nvGraphicFramePr>
        <p:xfrm>
          <a:off x="918594" y="939568"/>
          <a:ext cx="10515600" cy="5343789"/>
        </p:xfrm>
        <a:graphic>
          <a:graphicData uri="http://schemas.openxmlformats.org/drawingml/2006/table">
            <a:tbl>
              <a:tblPr>
                <a:tableStyleId>{22838BEF-8BB2-4498-84A7-C5851F593DF1}</a:tableStyleId>
              </a:tblPr>
              <a:tblGrid>
                <a:gridCol w="1296647">
                  <a:extLst>
                    <a:ext uri="{9D8B030D-6E8A-4147-A177-3AD203B41FA5}">
                      <a16:colId xmlns:a16="http://schemas.microsoft.com/office/drawing/2014/main" val="1217420024"/>
                    </a:ext>
                  </a:extLst>
                </a:gridCol>
                <a:gridCol w="9218953">
                  <a:extLst>
                    <a:ext uri="{9D8B030D-6E8A-4147-A177-3AD203B41FA5}">
                      <a16:colId xmlns:a16="http://schemas.microsoft.com/office/drawing/2014/main" val="1993124663"/>
                    </a:ext>
                  </a:extLst>
                </a:gridCol>
              </a:tblGrid>
              <a:tr h="1781263">
                <a:tc>
                  <a:txBody>
                    <a:bodyPr/>
                    <a:lstStyle/>
                    <a:p>
                      <a:pPr algn="ctr"/>
                      <a:r>
                        <a:rPr lang="zh-TW" sz="1400" b="1" kern="150" dirty="0">
                          <a:effectLst/>
                          <a:latin typeface="微軟正黑體" panose="020B0604030504040204" pitchFamily="34" charset="-120"/>
                          <a:ea typeface="微軟正黑體" panose="020B0604030504040204" pitchFamily="34" charset="-120"/>
                        </a:rPr>
                        <a:t>現況說明及</a:t>
                      </a:r>
                    </a:p>
                    <a:p>
                      <a:pPr algn="ctr"/>
                      <a:r>
                        <a:rPr lang="zh-TW" sz="1400" b="1" kern="150" dirty="0">
                          <a:effectLst/>
                          <a:latin typeface="微軟正黑體" panose="020B0604030504040204" pitchFamily="34" charset="-120"/>
                          <a:ea typeface="微軟正黑體" panose="020B0604030504040204" pitchFamily="34" charset="-120"/>
                        </a:rPr>
                        <a:t>需求分析</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solidFill>
                      <a:schemeClr val="accent5">
                        <a:lumMod val="40000"/>
                        <a:lumOff val="60000"/>
                      </a:schemeClr>
                    </a:solidFill>
                  </a:tcPr>
                </a:tc>
                <a:tc>
                  <a:txBody>
                    <a:bodyPr/>
                    <a:lstStyle/>
                    <a:p>
                      <a:r>
                        <a:rPr lang="en-US" sz="1400" kern="100" dirty="0">
                          <a:effectLst/>
                          <a:latin typeface="微軟正黑體" panose="020B0604030504040204" pitchFamily="34" charset="-120"/>
                          <a:ea typeface="微軟正黑體" panose="020B0604030504040204" pitchFamily="34" charset="-120"/>
                        </a:rPr>
                        <a:t>(</a:t>
                      </a:r>
                      <a:r>
                        <a:rPr lang="zh-TW" sz="1400" kern="100" dirty="0">
                          <a:effectLst/>
                          <a:latin typeface="微軟正黑體" panose="020B0604030504040204" pitchFamily="34" charset="-120"/>
                          <a:ea typeface="微軟正黑體" panose="020B0604030504040204" pitchFamily="34" charset="-120"/>
                        </a:rPr>
                        <a:t>請說明輔導前之現況及需求</a:t>
                      </a:r>
                      <a:r>
                        <a:rPr lang="en-US" sz="1400" kern="100" dirty="0">
                          <a:effectLst/>
                          <a:latin typeface="微軟正黑體" panose="020B0604030504040204" pitchFamily="34" charset="-120"/>
                          <a:ea typeface="微軟正黑體" panose="020B0604030504040204" pitchFamily="34" charset="-120"/>
                        </a:rPr>
                        <a:t>)</a:t>
                      </a:r>
                      <a:endParaRPr lang="zh-TW" sz="1400" kern="150" dirty="0">
                        <a:effectLst/>
                        <a:latin typeface="微軟正黑體" panose="020B0604030504040204" pitchFamily="34" charset="-120"/>
                        <a:ea typeface="微軟正黑體" panose="020B0604030504040204" pitchFamily="34" charset="-120"/>
                      </a:endParaRPr>
                    </a:p>
                    <a:p>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tc>
                <a:extLst>
                  <a:ext uri="{0D108BD9-81ED-4DB2-BD59-A6C34878D82A}">
                    <a16:rowId xmlns:a16="http://schemas.microsoft.com/office/drawing/2014/main" val="1066429513"/>
                  </a:ext>
                </a:extLst>
              </a:tr>
              <a:tr h="1781263">
                <a:tc>
                  <a:txBody>
                    <a:bodyPr/>
                    <a:lstStyle/>
                    <a:p>
                      <a:pPr algn="ctr"/>
                      <a:r>
                        <a:rPr lang="zh-TW" sz="1400" b="1" kern="150" dirty="0">
                          <a:effectLst/>
                          <a:latin typeface="微軟正黑體" panose="020B0604030504040204" pitchFamily="34" charset="-120"/>
                          <a:ea typeface="微軟正黑體" panose="020B0604030504040204" pitchFamily="34" charset="-120"/>
                        </a:rPr>
                        <a:t>輔導重點摘要</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solidFill>
                      <a:schemeClr val="accent5">
                        <a:lumMod val="40000"/>
                        <a:lumOff val="60000"/>
                      </a:schemeClr>
                    </a:solidFill>
                  </a:tcPr>
                </a:tc>
                <a:tc>
                  <a:txBody>
                    <a:bodyPr/>
                    <a:lstStyle/>
                    <a:p>
                      <a:r>
                        <a:rPr lang="en-US" sz="1400" kern="100" dirty="0">
                          <a:effectLst/>
                          <a:latin typeface="微軟正黑體" panose="020B0604030504040204" pitchFamily="34" charset="-120"/>
                          <a:ea typeface="微軟正黑體" panose="020B0604030504040204" pitchFamily="34" charset="-120"/>
                        </a:rPr>
                        <a:t>(</a:t>
                      </a:r>
                      <a:r>
                        <a:rPr lang="zh-TW" sz="1400" kern="100" dirty="0">
                          <a:effectLst/>
                          <a:latin typeface="微軟正黑體" panose="020B0604030504040204" pitchFamily="34" charset="-120"/>
                          <a:ea typeface="微軟正黑體" panose="020B0604030504040204" pitchFamily="34" charset="-120"/>
                        </a:rPr>
                        <a:t>請說明本提案之輔導重點：包含輔導主軸面向、擬輔導主要對象所面臨之問題及導入之數位雲端工具後預期改善之作法等</a:t>
                      </a:r>
                      <a:r>
                        <a:rPr lang="en-US" sz="1400" kern="100" dirty="0">
                          <a:effectLst/>
                          <a:latin typeface="微軟正黑體" panose="020B0604030504040204" pitchFamily="34" charset="-120"/>
                          <a:ea typeface="微軟正黑體" panose="020B0604030504040204" pitchFamily="34" charset="-120"/>
                        </a:rPr>
                        <a:t>)</a:t>
                      </a:r>
                      <a:endParaRPr lang="zh-TW" sz="1400" kern="150" dirty="0">
                        <a:effectLst/>
                        <a:latin typeface="微軟正黑體" panose="020B0604030504040204" pitchFamily="34" charset="-120"/>
                        <a:ea typeface="微軟正黑體" panose="020B0604030504040204" pitchFamily="34" charset="-120"/>
                      </a:endParaRPr>
                    </a:p>
                    <a:p>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tc>
                <a:extLst>
                  <a:ext uri="{0D108BD9-81ED-4DB2-BD59-A6C34878D82A}">
                    <a16:rowId xmlns:a16="http://schemas.microsoft.com/office/drawing/2014/main" val="353159192"/>
                  </a:ext>
                </a:extLst>
              </a:tr>
              <a:tr h="1781263">
                <a:tc>
                  <a:txBody>
                    <a:bodyPr/>
                    <a:lstStyle/>
                    <a:p>
                      <a:pPr algn="ctr"/>
                      <a:r>
                        <a:rPr lang="zh-TW" sz="1400" b="1" kern="150" dirty="0">
                          <a:effectLst/>
                          <a:latin typeface="微軟正黑體" panose="020B0604030504040204" pitchFamily="34" charset="-120"/>
                          <a:ea typeface="微軟正黑體" panose="020B0604030504040204" pitchFamily="34" charset="-120"/>
                        </a:rPr>
                        <a:t>預期輔導成效</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solidFill>
                      <a:schemeClr val="accent5">
                        <a:lumMod val="40000"/>
                        <a:lumOff val="60000"/>
                      </a:schemeClr>
                    </a:solidFill>
                  </a:tcPr>
                </a:tc>
                <a:tc>
                  <a:txBody>
                    <a:bodyPr/>
                    <a:lstStyle/>
                    <a:p>
                      <a:r>
                        <a:rPr lang="zh-TW" sz="1400" kern="150" dirty="0">
                          <a:effectLst/>
                          <a:latin typeface="微軟正黑體" panose="020B0604030504040204" pitchFamily="34" charset="-120"/>
                          <a:ea typeface="微軟正黑體" panose="020B0604030504040204" pitchFamily="34" charset="-120"/>
                        </a:rPr>
                        <a:t>（請說明本提案之自訂績效指標：針對營運面、客戶面、流程面、行銷面提出實質說明其各預期績效成果展現內容，以條列式呈現）</a:t>
                      </a:r>
                    </a:p>
                    <a:p>
                      <a:r>
                        <a:rPr lang="en-US" sz="1400" kern="10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tc>
                <a:extLst>
                  <a:ext uri="{0D108BD9-81ED-4DB2-BD59-A6C34878D82A}">
                    <a16:rowId xmlns:a16="http://schemas.microsoft.com/office/drawing/2014/main" val="2918907749"/>
                  </a:ext>
                </a:extLst>
              </a:tr>
            </a:tbl>
          </a:graphicData>
        </a:graphic>
      </p:graphicFrame>
      <p:sp>
        <p:nvSpPr>
          <p:cNvPr id="5" name="標題 1">
            <a:extLst>
              <a:ext uri="{FF2B5EF4-FFF2-40B4-BE49-F238E27FC236}">
                <a16:creationId xmlns:a16="http://schemas.microsoft.com/office/drawing/2014/main" id="{D263F06B-A031-4858-9895-6FD027CBAD1D}"/>
              </a:ext>
            </a:extLst>
          </p:cNvPr>
          <p:cNvSpPr txBox="1">
            <a:spLocks/>
          </p:cNvSpPr>
          <p:nvPr/>
        </p:nvSpPr>
        <p:spPr>
          <a:xfrm>
            <a:off x="831850" y="185519"/>
            <a:ext cx="10515600" cy="582831"/>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457200" indent="-457200">
              <a:buFont typeface="+mj-lt"/>
              <a:buAutoNum type="arabicParenR" startAt="2"/>
            </a:pPr>
            <a:r>
              <a:rPr lang="zh-TW" altLang="en-US" sz="2400" b="1" dirty="0">
                <a:latin typeface="微軟正黑體" panose="020B0604030504040204" pitchFamily="34" charset="-120"/>
                <a:ea typeface="微軟正黑體" panose="020B0604030504040204" pitchFamily="34" charset="-120"/>
                <a:cs typeface="Times New Roman" panose="02020603050405020304" pitchFamily="18" charset="0"/>
              </a:rPr>
              <a:t>計畫內容摘要</a:t>
            </a:r>
            <a:endParaRPr lang="zh-TW" altLang="en-US" sz="2400" dirty="0">
              <a:latin typeface="微軟正黑體" panose="020B0604030504040204" pitchFamily="34" charset="-120"/>
              <a:ea typeface="微軟正黑體" panose="020B0604030504040204" pitchFamily="34" charset="-120"/>
            </a:endParaRPr>
          </a:p>
        </p:txBody>
      </p:sp>
      <p:sp>
        <p:nvSpPr>
          <p:cNvPr id="6" name="文字方塊 5">
            <a:extLst>
              <a:ext uri="{FF2B5EF4-FFF2-40B4-BE49-F238E27FC236}">
                <a16:creationId xmlns:a16="http://schemas.microsoft.com/office/drawing/2014/main" id="{0A51D1A1-43C2-4D12-9956-CC31F7E5447C}"/>
              </a:ext>
            </a:extLst>
          </p:cNvPr>
          <p:cNvSpPr txBox="1"/>
          <p:nvPr/>
        </p:nvSpPr>
        <p:spPr>
          <a:xfrm>
            <a:off x="230983" y="6354375"/>
            <a:ext cx="3159917" cy="284550"/>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sz="1200" b="0" i="0" u="none" strike="noStrike" kern="1200" cap="none" spc="0" baseline="0" dirty="0">
                <a:solidFill>
                  <a:srgbClr val="000000"/>
                </a:solidFill>
                <a:uFillTx/>
                <a:latin typeface="微軟正黑體" pitchFamily="34"/>
                <a:ea typeface="微軟正黑體" pitchFamily="34"/>
              </a:rPr>
              <a:t>備註：請</a:t>
            </a:r>
            <a:r>
              <a:rPr lang="zh-TW" altLang="en-US" sz="1200" dirty="0">
                <a:solidFill>
                  <a:srgbClr val="000000"/>
                </a:solidFill>
                <a:latin typeface="微軟正黑體" pitchFamily="34"/>
                <a:ea typeface="微軟正黑體" pitchFamily="34"/>
              </a:rPr>
              <a:t>提案單位</a:t>
            </a:r>
            <a:r>
              <a:rPr lang="zh-TW" sz="1200" b="0" i="0" u="none" strike="noStrike" kern="1200" cap="none" spc="0" baseline="0" dirty="0">
                <a:solidFill>
                  <a:srgbClr val="000000"/>
                </a:solidFill>
                <a:uFillTx/>
                <a:latin typeface="微軟正黑體" pitchFamily="34"/>
                <a:ea typeface="微軟正黑體" pitchFamily="34"/>
              </a:rPr>
              <a:t>自行依簡報需要增減內容</a:t>
            </a:r>
          </a:p>
        </p:txBody>
      </p:sp>
    </p:spTree>
    <p:extLst>
      <p:ext uri="{BB962C8B-B14F-4D97-AF65-F5344CB8AC3E}">
        <p14:creationId xmlns:p14="http://schemas.microsoft.com/office/powerpoint/2010/main" val="2396653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527270" y="1666124"/>
            <a:ext cx="2384573" cy="2384573"/>
            <a:chOff x="4240335" y="3008435"/>
            <a:chExt cx="3711332" cy="3711332"/>
          </a:xfrm>
        </p:grpSpPr>
        <p:sp>
          <p:nvSpPr>
            <p:cNvPr id="3" name="椭圆 2"/>
            <p:cNvSpPr/>
            <p:nvPr/>
          </p:nvSpPr>
          <p:spPr>
            <a:xfrm>
              <a:off x="4240335" y="3008435"/>
              <a:ext cx="3711332" cy="3711332"/>
            </a:xfrm>
            <a:prstGeom prst="ellipse">
              <a:avLst/>
            </a:prstGeom>
            <a:gradFill>
              <a:gsLst>
                <a:gs pos="100000">
                  <a:schemeClr val="bg1">
                    <a:lumMod val="75000"/>
                  </a:schemeClr>
                </a:gs>
                <a:gs pos="0">
                  <a:schemeClr val="bg1"/>
                </a:gs>
              </a:gsLst>
              <a:lin ang="5400000" scaled="0"/>
            </a:gradFill>
            <a:ln w="9525">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sz="1865">
                <a:solidFill>
                  <a:srgbClr val="FFFFFF"/>
                </a:solidFill>
                <a:latin typeface="微软雅黑 Light" panose="020B0502040204020203" pitchFamily="34" charset="-122"/>
                <a:ea typeface="微软雅黑 Light" panose="020B0502040204020203" pitchFamily="34" charset="-122"/>
                <a:sym typeface="微软雅黑 Light" panose="020B0502040204020203" pitchFamily="34" charset="-122"/>
              </a:endParaRPr>
            </a:p>
          </p:txBody>
        </p:sp>
        <p:grpSp>
          <p:nvGrpSpPr>
            <p:cNvPr id="4" name="组合 3"/>
            <p:cNvGrpSpPr/>
            <p:nvPr/>
          </p:nvGrpSpPr>
          <p:grpSpPr>
            <a:xfrm>
              <a:off x="4710169" y="3478269"/>
              <a:ext cx="2771663" cy="2771663"/>
              <a:chOff x="2193191" y="1899415"/>
              <a:chExt cx="2421376" cy="2421376"/>
            </a:xfrm>
            <a:effectLst/>
          </p:grpSpPr>
          <p:sp>
            <p:nvSpPr>
              <p:cNvPr id="5" name="椭圆 4"/>
              <p:cNvSpPr/>
              <p:nvPr/>
            </p:nvSpPr>
            <p:spPr>
              <a:xfrm>
                <a:off x="2193191" y="1899415"/>
                <a:ext cx="2421376" cy="2421376"/>
              </a:xfrm>
              <a:prstGeom prst="ellipse">
                <a:avLst/>
              </a:prstGeom>
              <a:solidFill>
                <a:srgbClr val="11A0B3"/>
              </a:solidFill>
              <a:ln w="31750">
                <a:gradFill flip="none" rotWithShape="1">
                  <a:gsLst>
                    <a:gs pos="0">
                      <a:schemeClr val="bg1">
                        <a:lumMod val="75000"/>
                      </a:schemeClr>
                    </a:gs>
                    <a:gs pos="100000">
                      <a:schemeClr val="bg1"/>
                    </a:gs>
                  </a:gsLst>
                  <a:lin ang="2700000" scaled="1"/>
                  <a:tileRect/>
                </a:gradFill>
              </a:ln>
              <a:effectLst>
                <a:innerShdw blurRad="127000" dist="63500" dir="13500000">
                  <a:schemeClr val="accent3">
                    <a:lumMod val="50000"/>
                    <a:alpha val="8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sz="1865">
                  <a:solidFill>
                    <a:srgbClr val="FFFFFF"/>
                  </a:solidFill>
                  <a:latin typeface="微软雅黑 Light" panose="020B0502040204020203" pitchFamily="34" charset="-122"/>
                  <a:ea typeface="微软雅黑 Light" panose="020B0502040204020203" pitchFamily="34" charset="-122"/>
                  <a:sym typeface="微软雅黑 Light" panose="020B0502040204020203" pitchFamily="34" charset="-122"/>
                </a:endParaRPr>
              </a:p>
            </p:txBody>
          </p:sp>
          <p:sp>
            <p:nvSpPr>
              <p:cNvPr id="6" name="椭圆 5"/>
              <p:cNvSpPr/>
              <p:nvPr/>
            </p:nvSpPr>
            <p:spPr>
              <a:xfrm>
                <a:off x="2345502" y="2051726"/>
                <a:ext cx="2116756" cy="2116756"/>
              </a:xfrm>
              <a:prstGeom prst="ellipse">
                <a:avLst/>
              </a:prstGeom>
              <a:solidFill>
                <a:schemeClr val="bg1">
                  <a:lumMod val="95000"/>
                </a:schemeClr>
              </a:solidFill>
              <a:ln w="50800">
                <a:noFill/>
              </a:ln>
              <a:effectLst>
                <a:outerShdw blurRad="152400" dist="63500" dir="2700000" algn="tl" rotWithShape="0">
                  <a:schemeClr val="accent3">
                    <a:lumMod val="50000"/>
                    <a:alpha val="64000"/>
                  </a:schemeClr>
                </a:outerShdw>
              </a:effectLst>
              <a:scene3d>
                <a:camera prst="orthographicFront"/>
                <a:lightRig rig="threePt" dir="t"/>
              </a:scene3d>
              <a:sp3d prstMaterial="softEdge">
                <a:bevelT w="82550" h="254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sz="1865">
                  <a:solidFill>
                    <a:srgbClr val="FFFFFF"/>
                  </a:solidFill>
                  <a:latin typeface="微软雅黑 Light" panose="020B0502040204020203" pitchFamily="34" charset="-122"/>
                  <a:ea typeface="微软雅黑 Light" panose="020B0502040204020203" pitchFamily="34" charset="-122"/>
                  <a:sym typeface="微软雅黑 Light" panose="020B0502040204020203" pitchFamily="34" charset="-122"/>
                </a:endParaRPr>
              </a:p>
            </p:txBody>
          </p:sp>
        </p:grpSp>
      </p:grpSp>
      <p:sp>
        <p:nvSpPr>
          <p:cNvPr id="24" name="任意多边形 23"/>
          <p:cNvSpPr/>
          <p:nvPr/>
        </p:nvSpPr>
        <p:spPr>
          <a:xfrm>
            <a:off x="600" y="-348344"/>
            <a:ext cx="2718956" cy="7417183"/>
          </a:xfrm>
          <a:custGeom>
            <a:avLst/>
            <a:gdLst>
              <a:gd name="connsiteX0" fmla="*/ 0 w 2837789"/>
              <a:gd name="connsiteY0" fmla="*/ 0 h 8001905"/>
              <a:gd name="connsiteX1" fmla="*/ 2837788 w 2837789"/>
              <a:gd name="connsiteY1" fmla="*/ 0 h 8001905"/>
              <a:gd name="connsiteX2" fmla="*/ 2837788 w 2837789"/>
              <a:gd name="connsiteY2" fmla="*/ 1968500 h 8001905"/>
              <a:gd name="connsiteX3" fmla="*/ 2837789 w 2837789"/>
              <a:gd name="connsiteY3" fmla="*/ 1968500 h 8001905"/>
              <a:gd name="connsiteX4" fmla="*/ 2837789 w 2837789"/>
              <a:gd name="connsiteY4" fmla="*/ 2363879 h 8001905"/>
              <a:gd name="connsiteX5" fmla="*/ 2618085 w 2837789"/>
              <a:gd name="connsiteY5" fmla="*/ 2386026 h 8001905"/>
              <a:gd name="connsiteX6" fmla="*/ 1747634 w 2837789"/>
              <a:gd name="connsiteY6" fmla="*/ 3454034 h 8001905"/>
              <a:gd name="connsiteX7" fmla="*/ 2618085 w 2837789"/>
              <a:gd name="connsiteY7" fmla="*/ 4522042 h 8001905"/>
              <a:gd name="connsiteX8" fmla="*/ 2837789 w 2837789"/>
              <a:gd name="connsiteY8" fmla="*/ 4544190 h 8001905"/>
              <a:gd name="connsiteX9" fmla="*/ 2837789 w 2837789"/>
              <a:gd name="connsiteY9" fmla="*/ 6858000 h 8001905"/>
              <a:gd name="connsiteX10" fmla="*/ 2837788 w 2837789"/>
              <a:gd name="connsiteY10" fmla="*/ 6858000 h 8001905"/>
              <a:gd name="connsiteX11" fmla="*/ 2837788 w 2837789"/>
              <a:gd name="connsiteY11" fmla="*/ 8001905 h 8001905"/>
              <a:gd name="connsiteX12" fmla="*/ 0 w 2837789"/>
              <a:gd name="connsiteY12" fmla="*/ 8001905 h 8001905"/>
              <a:gd name="connsiteX13" fmla="*/ 0 w 2837789"/>
              <a:gd name="connsiteY13" fmla="*/ 6858000 h 8001905"/>
              <a:gd name="connsiteX14" fmla="*/ 0 w 2837789"/>
              <a:gd name="connsiteY14" fmla="*/ 6376305 h 8001905"/>
              <a:gd name="connsiteX15" fmla="*/ 0 w 2837789"/>
              <a:gd name="connsiteY15" fmla="*/ 2133600 h 8001905"/>
              <a:gd name="connsiteX16" fmla="*/ 0 w 2837789"/>
              <a:gd name="connsiteY16" fmla="*/ 1968500 h 8001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37789" h="8001905">
                <a:moveTo>
                  <a:pt x="0" y="0"/>
                </a:moveTo>
                <a:lnTo>
                  <a:pt x="2837788" y="0"/>
                </a:lnTo>
                <a:lnTo>
                  <a:pt x="2837788" y="1968500"/>
                </a:lnTo>
                <a:lnTo>
                  <a:pt x="2837789" y="1968500"/>
                </a:lnTo>
                <a:lnTo>
                  <a:pt x="2837789" y="2363879"/>
                </a:lnTo>
                <a:lnTo>
                  <a:pt x="2618085" y="2386026"/>
                </a:lnTo>
                <a:cubicBezTo>
                  <a:pt x="2121320" y="2487680"/>
                  <a:pt x="1747634" y="2927218"/>
                  <a:pt x="1747634" y="3454034"/>
                </a:cubicBezTo>
                <a:cubicBezTo>
                  <a:pt x="1747634" y="3980852"/>
                  <a:pt x="2121320" y="4420389"/>
                  <a:pt x="2618085" y="4522042"/>
                </a:cubicBezTo>
                <a:lnTo>
                  <a:pt x="2837789" y="4544190"/>
                </a:lnTo>
                <a:lnTo>
                  <a:pt x="2837789" y="6858000"/>
                </a:lnTo>
                <a:lnTo>
                  <a:pt x="2837788" y="6858000"/>
                </a:lnTo>
                <a:lnTo>
                  <a:pt x="2837788" y="8001905"/>
                </a:lnTo>
                <a:lnTo>
                  <a:pt x="0" y="8001905"/>
                </a:lnTo>
                <a:lnTo>
                  <a:pt x="0" y="6858000"/>
                </a:lnTo>
                <a:lnTo>
                  <a:pt x="0" y="6376305"/>
                </a:lnTo>
                <a:lnTo>
                  <a:pt x="0" y="2133600"/>
                </a:lnTo>
                <a:lnTo>
                  <a:pt x="0" y="1968500"/>
                </a:lnTo>
                <a:close/>
              </a:path>
            </a:pathLst>
          </a:custGeom>
          <a:solidFill>
            <a:srgbClr val="11A0B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zh-CN" altLang="en-US" sz="1865">
              <a:latin typeface="微软雅黑 Light" panose="020B0502040204020203" pitchFamily="34" charset="-122"/>
              <a:ea typeface="微软雅黑 Light" panose="020B0502040204020203" pitchFamily="34" charset="-122"/>
              <a:sym typeface="微软雅黑 Light" panose="020B0502040204020203" pitchFamily="34" charset="-122"/>
            </a:endParaRPr>
          </a:p>
        </p:txBody>
      </p:sp>
      <p:sp>
        <p:nvSpPr>
          <p:cNvPr id="14" name="圆角矩形 13"/>
          <p:cNvSpPr/>
          <p:nvPr/>
        </p:nvSpPr>
        <p:spPr>
          <a:xfrm>
            <a:off x="4002060" y="4379076"/>
            <a:ext cx="6838231" cy="42891"/>
          </a:xfrm>
          <a:prstGeom prst="roundRect">
            <a:avLst>
              <a:gd name="adj" fmla="val 50000"/>
            </a:avLst>
          </a:prstGeom>
          <a:gradFill>
            <a:gsLst>
              <a:gs pos="0">
                <a:schemeClr val="bg1">
                  <a:lumMod val="75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defRPr/>
            </a:pPr>
            <a:endParaRPr lang="zh-CN" altLang="en-US" sz="1865">
              <a:solidFill>
                <a:srgbClr val="FFFFFF"/>
              </a:solidFill>
              <a:latin typeface="微软雅黑 Light" panose="020B0502040204020203" pitchFamily="34" charset="-122"/>
              <a:ea typeface="微软雅黑 Light" panose="020B0502040204020203" pitchFamily="34" charset="-122"/>
              <a:sym typeface="微软雅黑 Light" panose="020B0502040204020203" pitchFamily="34" charset="-122"/>
            </a:endParaRPr>
          </a:p>
        </p:txBody>
      </p:sp>
      <p:sp>
        <p:nvSpPr>
          <p:cNvPr id="16" name="文本框 15"/>
          <p:cNvSpPr txBox="1"/>
          <p:nvPr/>
        </p:nvSpPr>
        <p:spPr>
          <a:xfrm>
            <a:off x="3856487" y="2092177"/>
            <a:ext cx="4805036" cy="1566545"/>
          </a:xfrm>
          <a:prstGeom prst="rect">
            <a:avLst/>
          </a:prstGeom>
          <a:noFill/>
        </p:spPr>
        <p:txBody>
          <a:bodyPr wrap="square" lIns="91440" tIns="45720" rIns="91440" bIns="45720" rtlCol="0">
            <a:spAutoFit/>
          </a:bodyPr>
          <a:lstStyle/>
          <a:p>
            <a:r>
              <a:rPr lang="en-US" altLang="zh-CN" sz="9600" dirty="0">
                <a:solidFill>
                  <a:srgbClr val="0A5B66"/>
                </a:solidFill>
                <a:latin typeface="微软雅黑 Light" panose="020B0502040204020203" pitchFamily="34" charset="-122"/>
                <a:ea typeface="微软雅黑 Light" panose="020B0502040204020203" pitchFamily="34" charset="-122"/>
                <a:sym typeface="微软雅黑 Light" panose="020B0502040204020203" pitchFamily="34" charset="-122"/>
              </a:rPr>
              <a:t>PART 02</a:t>
            </a:r>
          </a:p>
        </p:txBody>
      </p:sp>
      <p:sp>
        <p:nvSpPr>
          <p:cNvPr id="18" name="文本框 17"/>
          <p:cNvSpPr txBox="1"/>
          <p:nvPr/>
        </p:nvSpPr>
        <p:spPr>
          <a:xfrm>
            <a:off x="3866455" y="3777733"/>
            <a:ext cx="3314875" cy="646331"/>
          </a:xfrm>
          <a:prstGeom prst="rect">
            <a:avLst/>
          </a:prstGeom>
          <a:noFill/>
        </p:spPr>
        <p:txBody>
          <a:bodyPr wrap="square" rtlCol="0">
            <a:spAutoFit/>
          </a:bodyPr>
          <a:lstStyle/>
          <a:p>
            <a:pPr algn="dist">
              <a:defRPr/>
            </a:pPr>
            <a:r>
              <a:rPr lang="zh-TW" altLang="en-US" sz="3600" b="1" dirty="0">
                <a:solidFill>
                  <a:schemeClr val="tx1">
                    <a:lumMod val="85000"/>
                    <a:lumOff val="15000"/>
                  </a:schemeClr>
                </a:solidFill>
                <a:latin typeface="微軟正黑體" panose="020B0604030504040204" pitchFamily="34" charset="-120"/>
                <a:ea typeface="微軟正黑體" panose="020B0604030504040204" pitchFamily="34" charset="-120"/>
                <a:cs typeface="Arial" panose="020B0604020202020204" pitchFamily="34" charset="0"/>
                <a:sym typeface="微软雅黑 Light" panose="020B0502040204020203" pitchFamily="34" charset="-122"/>
              </a:rPr>
              <a:t>計畫內容</a:t>
            </a:r>
            <a:endParaRPr lang="zh-CN" altLang="en-US" sz="3600" b="1" dirty="0">
              <a:solidFill>
                <a:schemeClr val="tx1">
                  <a:lumMod val="85000"/>
                  <a:lumOff val="15000"/>
                </a:schemeClr>
              </a:solidFill>
              <a:latin typeface="微軟正黑體" panose="020B0604030504040204" pitchFamily="34" charset="-120"/>
              <a:ea typeface="微軟正黑體" panose="020B0604030504040204" pitchFamily="34" charset="-120"/>
              <a:sym typeface="微软雅黑 Light" panose="020B0502040204020203" pitchFamily="34" charset="-122"/>
            </a:endParaRPr>
          </a:p>
        </p:txBody>
      </p:sp>
      <p:sp>
        <p:nvSpPr>
          <p:cNvPr id="20" name="文本框 19"/>
          <p:cNvSpPr txBox="1"/>
          <p:nvPr/>
        </p:nvSpPr>
        <p:spPr bwMode="auto">
          <a:xfrm>
            <a:off x="3902318" y="4510789"/>
            <a:ext cx="6937973" cy="1569660"/>
          </a:xfrm>
          <a:prstGeom prst="rect">
            <a:avLst/>
          </a:prstGeom>
          <a:noFill/>
        </p:spPr>
        <p:txBody>
          <a:bodyPr wrap="square" lIns="91440" tIns="45720" rIns="91440" bIns="45720">
            <a:spAutoFit/>
          </a:bodyPr>
          <a:lstStyle/>
          <a:p>
            <a:pPr marL="457200" indent="-457200">
              <a:buFont typeface="+mj-lt"/>
              <a:buAutoNum type="arabicParenR"/>
            </a:pPr>
            <a:r>
              <a:rPr lang="zh-TW" altLang="en-US" sz="1600" dirty="0">
                <a:latin typeface="微軟正黑體" panose="020B0604030504040204" pitchFamily="34" charset="-120"/>
                <a:ea typeface="微軟正黑體" panose="020B0604030504040204" pitchFamily="34" charset="-120"/>
              </a:rPr>
              <a:t>計畫目標</a:t>
            </a:r>
            <a:endParaRPr lang="en-US" altLang="zh-TW" sz="1600" dirty="0">
              <a:latin typeface="微軟正黑體" panose="020B0604030504040204" pitchFamily="34" charset="-120"/>
              <a:ea typeface="微軟正黑體" panose="020B0604030504040204" pitchFamily="34" charset="-120"/>
            </a:endParaRPr>
          </a:p>
          <a:p>
            <a:pPr marL="457200" indent="-457200">
              <a:buFont typeface="+mj-lt"/>
              <a:buAutoNum type="arabicParenR"/>
            </a:pPr>
            <a:r>
              <a:rPr lang="zh-TW" altLang="en-US" sz="1600" dirty="0">
                <a:latin typeface="微軟正黑體" panose="020B0604030504040204" pitchFamily="34" charset="-120"/>
                <a:ea typeface="微軟正黑體" panose="020B0604030504040204" pitchFamily="34" charset="-120"/>
              </a:rPr>
              <a:t>計畫推動策略與方法</a:t>
            </a:r>
            <a:endParaRPr lang="en-US" altLang="zh-TW" sz="1600" dirty="0">
              <a:latin typeface="微軟正黑體" panose="020B0604030504040204" pitchFamily="34" charset="-120"/>
              <a:ea typeface="微軟正黑體" panose="020B0604030504040204" pitchFamily="34" charset="-120"/>
            </a:endParaRPr>
          </a:p>
          <a:p>
            <a:pPr marL="457200" indent="-457200">
              <a:buFont typeface="+mj-lt"/>
              <a:buAutoNum type="arabicParenR"/>
            </a:pPr>
            <a:r>
              <a:rPr lang="zh-TW" altLang="en-US" sz="1600" dirty="0">
                <a:latin typeface="微軟正黑體" panose="020B0604030504040204" pitchFamily="34" charset="-120"/>
                <a:ea typeface="微軟正黑體" panose="020B0604030504040204" pitchFamily="34" charset="-120"/>
              </a:rPr>
              <a:t>計畫預期成果</a:t>
            </a:r>
            <a:endParaRPr lang="en-US" altLang="zh-TW" sz="1600" dirty="0">
              <a:latin typeface="微軟正黑體" panose="020B0604030504040204" pitchFamily="34" charset="-120"/>
              <a:ea typeface="微軟正黑體" panose="020B0604030504040204" pitchFamily="34" charset="-120"/>
            </a:endParaRPr>
          </a:p>
          <a:p>
            <a:pPr marL="457200" indent="-457200">
              <a:buFont typeface="+mj-lt"/>
              <a:buAutoNum type="arabicParenR"/>
            </a:pPr>
            <a:r>
              <a:rPr lang="zh-TW" altLang="en-US" sz="1600" dirty="0">
                <a:latin typeface="微軟正黑體" panose="020B0604030504040204" pitchFamily="34" charset="-120"/>
                <a:ea typeface="微軟正黑體" panose="020B0604030504040204" pitchFamily="34" charset="-120"/>
              </a:rPr>
              <a:t>計畫預定進度與查核點</a:t>
            </a:r>
            <a:endParaRPr lang="en-US" altLang="zh-TW" sz="1600" dirty="0">
              <a:latin typeface="微軟正黑體" panose="020B0604030504040204" pitchFamily="34" charset="-120"/>
              <a:ea typeface="微軟正黑體" panose="020B0604030504040204" pitchFamily="34" charset="-120"/>
            </a:endParaRPr>
          </a:p>
          <a:p>
            <a:pPr marL="457200" indent="-457200">
              <a:buFont typeface="+mj-lt"/>
              <a:buAutoNum type="arabicParenR"/>
            </a:pPr>
            <a:r>
              <a:rPr lang="zh-TW" altLang="en-US" sz="1600" dirty="0">
                <a:latin typeface="微軟正黑體" panose="020B0604030504040204" pitchFamily="34" charset="-120"/>
                <a:ea typeface="微軟正黑體" panose="020B0604030504040204" pitchFamily="34" charset="-120"/>
              </a:rPr>
              <a:t>資源需求</a:t>
            </a:r>
            <a:endParaRPr lang="en-US" altLang="zh-TW" sz="1600" dirty="0">
              <a:latin typeface="微軟正黑體" panose="020B0604030504040204" pitchFamily="34" charset="-120"/>
              <a:ea typeface="微軟正黑體" panose="020B0604030504040204" pitchFamily="34" charset="-120"/>
            </a:endParaRPr>
          </a:p>
          <a:p>
            <a:pPr marL="457200" indent="-457200">
              <a:buFont typeface="+mj-lt"/>
              <a:buAutoNum type="arabicParenR"/>
            </a:pPr>
            <a:r>
              <a:rPr lang="zh-TW" altLang="en-US" sz="1600" dirty="0">
                <a:latin typeface="微軟正黑體" panose="020B0604030504040204" pitchFamily="34" charset="-120"/>
                <a:ea typeface="微軟正黑體" panose="020B0604030504040204" pitchFamily="34" charset="-120"/>
              </a:rPr>
              <a:t>計畫可行性分析</a:t>
            </a:r>
            <a:endParaRPr lang="en-US" altLang="zh-TW" sz="1600" dirty="0">
              <a:latin typeface="微軟正黑體" panose="020B0604030504040204" pitchFamily="34" charset="-120"/>
              <a:ea typeface="微軟正黑體" panose="020B0604030504040204" pitchFamily="34" charset="-120"/>
            </a:endParaRPr>
          </a:p>
        </p:txBody>
      </p:sp>
      <p:grpSp>
        <p:nvGrpSpPr>
          <p:cNvPr id="25" name="组合 24"/>
          <p:cNvGrpSpPr/>
          <p:nvPr/>
        </p:nvGrpSpPr>
        <p:grpSpPr>
          <a:xfrm>
            <a:off x="2383327" y="2490049"/>
            <a:ext cx="702937" cy="707692"/>
            <a:chOff x="5042691" y="2273920"/>
            <a:chExt cx="702937" cy="707692"/>
          </a:xfrm>
          <a:solidFill>
            <a:srgbClr val="0A5B66"/>
          </a:solidFill>
        </p:grpSpPr>
        <p:sp>
          <p:nvSpPr>
            <p:cNvPr id="26" name="Freeform 12"/>
            <p:cNvSpPr/>
            <p:nvPr/>
          </p:nvSpPr>
          <p:spPr bwMode="auto">
            <a:xfrm>
              <a:off x="5284806" y="2789968"/>
              <a:ext cx="460822" cy="191644"/>
            </a:xfrm>
            <a:custGeom>
              <a:avLst/>
              <a:gdLst>
                <a:gd name="T0" fmla="*/ 25 w 533"/>
                <a:gd name="T1" fmla="*/ 165 h 222"/>
                <a:gd name="T2" fmla="*/ 158 w 533"/>
                <a:gd name="T3" fmla="*/ 165 h 222"/>
                <a:gd name="T4" fmla="*/ 158 w 533"/>
                <a:gd name="T5" fmla="*/ 108 h 222"/>
                <a:gd name="T6" fmla="*/ 184 w 533"/>
                <a:gd name="T7" fmla="*/ 83 h 222"/>
                <a:gd name="T8" fmla="*/ 317 w 533"/>
                <a:gd name="T9" fmla="*/ 83 h 222"/>
                <a:gd name="T10" fmla="*/ 317 w 533"/>
                <a:gd name="T11" fmla="*/ 25 h 222"/>
                <a:gd name="T12" fmla="*/ 343 w 533"/>
                <a:gd name="T13" fmla="*/ 0 h 222"/>
                <a:gd name="T14" fmla="*/ 533 w 533"/>
                <a:gd name="T15" fmla="*/ 0 h 222"/>
                <a:gd name="T16" fmla="*/ 533 w 533"/>
                <a:gd name="T17" fmla="*/ 32 h 222"/>
                <a:gd name="T18" fmla="*/ 508 w 533"/>
                <a:gd name="T19" fmla="*/ 57 h 222"/>
                <a:gd name="T20" fmla="*/ 375 w 533"/>
                <a:gd name="T21" fmla="*/ 57 h 222"/>
                <a:gd name="T22" fmla="*/ 375 w 533"/>
                <a:gd name="T23" fmla="*/ 114 h 222"/>
                <a:gd name="T24" fmla="*/ 349 w 533"/>
                <a:gd name="T25" fmla="*/ 140 h 222"/>
                <a:gd name="T26" fmla="*/ 216 w 533"/>
                <a:gd name="T27" fmla="*/ 140 h 222"/>
                <a:gd name="T28" fmla="*/ 216 w 533"/>
                <a:gd name="T29" fmla="*/ 197 h 222"/>
                <a:gd name="T30" fmla="*/ 190 w 533"/>
                <a:gd name="T31" fmla="*/ 222 h 222"/>
                <a:gd name="T32" fmla="*/ 0 w 533"/>
                <a:gd name="T33" fmla="*/ 222 h 222"/>
                <a:gd name="T34" fmla="*/ 0 w 533"/>
                <a:gd name="T35" fmla="*/ 191 h 222"/>
                <a:gd name="T36" fmla="*/ 25 w 533"/>
                <a:gd name="T37" fmla="*/ 165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33" h="222">
                  <a:moveTo>
                    <a:pt x="25" y="165"/>
                  </a:moveTo>
                  <a:cubicBezTo>
                    <a:pt x="158" y="165"/>
                    <a:pt x="158" y="165"/>
                    <a:pt x="158" y="165"/>
                  </a:cubicBezTo>
                  <a:cubicBezTo>
                    <a:pt x="158" y="108"/>
                    <a:pt x="158" y="108"/>
                    <a:pt x="158" y="108"/>
                  </a:cubicBezTo>
                  <a:cubicBezTo>
                    <a:pt x="158" y="94"/>
                    <a:pt x="170" y="83"/>
                    <a:pt x="184" y="83"/>
                  </a:cubicBezTo>
                  <a:cubicBezTo>
                    <a:pt x="317" y="83"/>
                    <a:pt x="317" y="83"/>
                    <a:pt x="317" y="83"/>
                  </a:cubicBezTo>
                  <a:cubicBezTo>
                    <a:pt x="317" y="25"/>
                    <a:pt x="317" y="25"/>
                    <a:pt x="317" y="25"/>
                  </a:cubicBezTo>
                  <a:cubicBezTo>
                    <a:pt x="317" y="11"/>
                    <a:pt x="329" y="0"/>
                    <a:pt x="343" y="0"/>
                  </a:cubicBezTo>
                  <a:cubicBezTo>
                    <a:pt x="533" y="0"/>
                    <a:pt x="533" y="0"/>
                    <a:pt x="533" y="0"/>
                  </a:cubicBezTo>
                  <a:cubicBezTo>
                    <a:pt x="533" y="32"/>
                    <a:pt x="533" y="32"/>
                    <a:pt x="533" y="32"/>
                  </a:cubicBezTo>
                  <a:cubicBezTo>
                    <a:pt x="533" y="46"/>
                    <a:pt x="522" y="57"/>
                    <a:pt x="508" y="57"/>
                  </a:cubicBezTo>
                  <a:cubicBezTo>
                    <a:pt x="375" y="57"/>
                    <a:pt x="375" y="57"/>
                    <a:pt x="375" y="57"/>
                  </a:cubicBezTo>
                  <a:cubicBezTo>
                    <a:pt x="375" y="114"/>
                    <a:pt x="375" y="114"/>
                    <a:pt x="375" y="114"/>
                  </a:cubicBezTo>
                  <a:cubicBezTo>
                    <a:pt x="375" y="128"/>
                    <a:pt x="363" y="140"/>
                    <a:pt x="349" y="140"/>
                  </a:cubicBezTo>
                  <a:cubicBezTo>
                    <a:pt x="216" y="140"/>
                    <a:pt x="216" y="140"/>
                    <a:pt x="216" y="140"/>
                  </a:cubicBezTo>
                  <a:cubicBezTo>
                    <a:pt x="216" y="197"/>
                    <a:pt x="216" y="197"/>
                    <a:pt x="216" y="197"/>
                  </a:cubicBezTo>
                  <a:cubicBezTo>
                    <a:pt x="216" y="211"/>
                    <a:pt x="204" y="222"/>
                    <a:pt x="190" y="222"/>
                  </a:cubicBezTo>
                  <a:cubicBezTo>
                    <a:pt x="0" y="222"/>
                    <a:pt x="0" y="222"/>
                    <a:pt x="0" y="222"/>
                  </a:cubicBezTo>
                  <a:cubicBezTo>
                    <a:pt x="0" y="191"/>
                    <a:pt x="0" y="191"/>
                    <a:pt x="0" y="191"/>
                  </a:cubicBezTo>
                  <a:cubicBezTo>
                    <a:pt x="0" y="177"/>
                    <a:pt x="11" y="165"/>
                    <a:pt x="25" y="16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1865">
                <a:solidFill>
                  <a:srgbClr val="FFC000"/>
                </a:solidFill>
                <a:latin typeface="微软雅黑 Light" panose="020B0502040204020203" pitchFamily="34" charset="-122"/>
                <a:ea typeface="微软雅黑 Light" panose="020B0502040204020203" pitchFamily="34" charset="-122"/>
                <a:sym typeface="微软雅黑 Light" panose="020B0502040204020203" pitchFamily="34" charset="-122"/>
              </a:endParaRPr>
            </a:p>
          </p:txBody>
        </p:sp>
        <p:sp>
          <p:nvSpPr>
            <p:cNvPr id="27" name="Freeform 13"/>
            <p:cNvSpPr>
              <a:spLocks noEditPoints="1"/>
            </p:cNvSpPr>
            <p:nvPr/>
          </p:nvSpPr>
          <p:spPr bwMode="auto">
            <a:xfrm>
              <a:off x="5042691" y="2273920"/>
              <a:ext cx="529214" cy="655758"/>
            </a:xfrm>
            <a:custGeom>
              <a:avLst/>
              <a:gdLst>
                <a:gd name="T0" fmla="*/ 28 w 612"/>
                <a:gd name="T1" fmla="*/ 504 h 759"/>
                <a:gd name="T2" fmla="*/ 148 w 612"/>
                <a:gd name="T3" fmla="*/ 514 h 759"/>
                <a:gd name="T4" fmla="*/ 179 w 612"/>
                <a:gd name="T5" fmla="*/ 488 h 759"/>
                <a:gd name="T6" fmla="*/ 184 w 612"/>
                <a:gd name="T7" fmla="*/ 423 h 759"/>
                <a:gd name="T8" fmla="*/ 158 w 612"/>
                <a:gd name="T9" fmla="*/ 392 h 759"/>
                <a:gd name="T10" fmla="*/ 38 w 612"/>
                <a:gd name="T11" fmla="*/ 381 h 759"/>
                <a:gd name="T12" fmla="*/ 7 w 612"/>
                <a:gd name="T13" fmla="*/ 407 h 759"/>
                <a:gd name="T14" fmla="*/ 2 w 612"/>
                <a:gd name="T15" fmla="*/ 473 h 759"/>
                <a:gd name="T16" fmla="*/ 28 w 612"/>
                <a:gd name="T17" fmla="*/ 504 h 759"/>
                <a:gd name="T18" fmla="*/ 157 w 612"/>
                <a:gd name="T19" fmla="*/ 669 h 759"/>
                <a:gd name="T20" fmla="*/ 254 w 612"/>
                <a:gd name="T21" fmla="*/ 487 h 759"/>
                <a:gd name="T22" fmla="*/ 334 w 612"/>
                <a:gd name="T23" fmla="*/ 512 h 759"/>
                <a:gd name="T24" fmla="*/ 342 w 612"/>
                <a:gd name="T25" fmla="*/ 515 h 759"/>
                <a:gd name="T26" fmla="*/ 216 w 612"/>
                <a:gd name="T27" fmla="*/ 722 h 759"/>
                <a:gd name="T28" fmla="*/ 157 w 612"/>
                <a:gd name="T29" fmla="*/ 669 h 759"/>
                <a:gd name="T30" fmla="*/ 379 w 612"/>
                <a:gd name="T31" fmla="*/ 7 h 759"/>
                <a:gd name="T32" fmla="*/ 426 w 612"/>
                <a:gd name="T33" fmla="*/ 84 h 759"/>
                <a:gd name="T34" fmla="*/ 349 w 612"/>
                <a:gd name="T35" fmla="*/ 150 h 759"/>
                <a:gd name="T36" fmla="*/ 304 w 612"/>
                <a:gd name="T37" fmla="*/ 59 h 759"/>
                <a:gd name="T38" fmla="*/ 379 w 612"/>
                <a:gd name="T39" fmla="*/ 7 h 759"/>
                <a:gd name="T40" fmla="*/ 371 w 612"/>
                <a:gd name="T41" fmla="*/ 183 h 759"/>
                <a:gd name="T42" fmla="*/ 403 w 612"/>
                <a:gd name="T43" fmla="*/ 199 h 759"/>
                <a:gd name="T44" fmla="*/ 574 w 612"/>
                <a:gd name="T45" fmla="*/ 278 h 759"/>
                <a:gd name="T46" fmla="*/ 579 w 612"/>
                <a:gd name="T47" fmla="*/ 341 h 759"/>
                <a:gd name="T48" fmla="*/ 398 w 612"/>
                <a:gd name="T49" fmla="*/ 296 h 759"/>
                <a:gd name="T50" fmla="*/ 381 w 612"/>
                <a:gd name="T51" fmla="*/ 385 h 759"/>
                <a:gd name="T52" fmla="*/ 390 w 612"/>
                <a:gd name="T53" fmla="*/ 402 h 759"/>
                <a:gd name="T54" fmla="*/ 561 w 612"/>
                <a:gd name="T55" fmla="*/ 593 h 759"/>
                <a:gd name="T56" fmla="*/ 489 w 612"/>
                <a:gd name="T57" fmla="*/ 626 h 759"/>
                <a:gd name="T58" fmla="*/ 233 w 612"/>
                <a:gd name="T59" fmla="*/ 447 h 759"/>
                <a:gd name="T60" fmla="*/ 203 w 612"/>
                <a:gd name="T61" fmla="*/ 392 h 759"/>
                <a:gd name="T62" fmla="*/ 231 w 612"/>
                <a:gd name="T63" fmla="*/ 239 h 759"/>
                <a:gd name="T64" fmla="*/ 157 w 612"/>
                <a:gd name="T65" fmla="*/ 344 h 759"/>
                <a:gd name="T66" fmla="*/ 95 w 612"/>
                <a:gd name="T67" fmla="*/ 332 h 759"/>
                <a:gd name="T68" fmla="*/ 247 w 612"/>
                <a:gd name="T69" fmla="*/ 155 h 759"/>
                <a:gd name="T70" fmla="*/ 313 w 612"/>
                <a:gd name="T71" fmla="*/ 163 h 759"/>
                <a:gd name="T72" fmla="*/ 349 w 612"/>
                <a:gd name="T73" fmla="*/ 227 h 759"/>
                <a:gd name="T74" fmla="*/ 371 w 612"/>
                <a:gd name="T75" fmla="*/ 183 h 7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12" h="759">
                  <a:moveTo>
                    <a:pt x="28" y="504"/>
                  </a:moveTo>
                  <a:cubicBezTo>
                    <a:pt x="148" y="514"/>
                    <a:pt x="148" y="514"/>
                    <a:pt x="148" y="514"/>
                  </a:cubicBezTo>
                  <a:cubicBezTo>
                    <a:pt x="164" y="516"/>
                    <a:pt x="177" y="504"/>
                    <a:pt x="179" y="488"/>
                  </a:cubicBezTo>
                  <a:cubicBezTo>
                    <a:pt x="184" y="423"/>
                    <a:pt x="184" y="423"/>
                    <a:pt x="184" y="423"/>
                  </a:cubicBezTo>
                  <a:cubicBezTo>
                    <a:pt x="186" y="407"/>
                    <a:pt x="174" y="393"/>
                    <a:pt x="158" y="392"/>
                  </a:cubicBezTo>
                  <a:cubicBezTo>
                    <a:pt x="38" y="381"/>
                    <a:pt x="38" y="381"/>
                    <a:pt x="38" y="381"/>
                  </a:cubicBezTo>
                  <a:cubicBezTo>
                    <a:pt x="23" y="380"/>
                    <a:pt x="9" y="392"/>
                    <a:pt x="7" y="407"/>
                  </a:cubicBezTo>
                  <a:cubicBezTo>
                    <a:pt x="2" y="473"/>
                    <a:pt x="2" y="473"/>
                    <a:pt x="2" y="473"/>
                  </a:cubicBezTo>
                  <a:cubicBezTo>
                    <a:pt x="0" y="489"/>
                    <a:pt x="12" y="503"/>
                    <a:pt x="28" y="504"/>
                  </a:cubicBezTo>
                  <a:close/>
                  <a:moveTo>
                    <a:pt x="157" y="669"/>
                  </a:moveTo>
                  <a:cubicBezTo>
                    <a:pt x="220" y="595"/>
                    <a:pt x="230" y="592"/>
                    <a:pt x="254" y="487"/>
                  </a:cubicBezTo>
                  <a:cubicBezTo>
                    <a:pt x="280" y="496"/>
                    <a:pt x="307" y="504"/>
                    <a:pt x="334" y="512"/>
                  </a:cubicBezTo>
                  <a:cubicBezTo>
                    <a:pt x="337" y="513"/>
                    <a:pt x="339" y="514"/>
                    <a:pt x="342" y="515"/>
                  </a:cubicBezTo>
                  <a:cubicBezTo>
                    <a:pt x="303" y="633"/>
                    <a:pt x="296" y="637"/>
                    <a:pt x="216" y="722"/>
                  </a:cubicBezTo>
                  <a:cubicBezTo>
                    <a:pt x="180" y="759"/>
                    <a:pt x="122" y="709"/>
                    <a:pt x="157" y="669"/>
                  </a:cubicBezTo>
                  <a:close/>
                  <a:moveTo>
                    <a:pt x="379" y="7"/>
                  </a:moveTo>
                  <a:cubicBezTo>
                    <a:pt x="413" y="15"/>
                    <a:pt x="434" y="49"/>
                    <a:pt x="426" y="84"/>
                  </a:cubicBezTo>
                  <a:cubicBezTo>
                    <a:pt x="419" y="120"/>
                    <a:pt x="383" y="157"/>
                    <a:pt x="349" y="150"/>
                  </a:cubicBezTo>
                  <a:cubicBezTo>
                    <a:pt x="315" y="143"/>
                    <a:pt x="297" y="94"/>
                    <a:pt x="304" y="59"/>
                  </a:cubicBezTo>
                  <a:cubicBezTo>
                    <a:pt x="312" y="23"/>
                    <a:pt x="345" y="0"/>
                    <a:pt x="379" y="7"/>
                  </a:cubicBezTo>
                  <a:close/>
                  <a:moveTo>
                    <a:pt x="371" y="183"/>
                  </a:moveTo>
                  <a:cubicBezTo>
                    <a:pt x="378" y="185"/>
                    <a:pt x="393" y="190"/>
                    <a:pt x="403" y="199"/>
                  </a:cubicBezTo>
                  <a:cubicBezTo>
                    <a:pt x="494" y="286"/>
                    <a:pt x="474" y="282"/>
                    <a:pt x="574" y="278"/>
                  </a:cubicBezTo>
                  <a:cubicBezTo>
                    <a:pt x="612" y="277"/>
                    <a:pt x="611" y="338"/>
                    <a:pt x="579" y="341"/>
                  </a:cubicBezTo>
                  <a:cubicBezTo>
                    <a:pt x="477" y="350"/>
                    <a:pt x="470" y="358"/>
                    <a:pt x="398" y="296"/>
                  </a:cubicBezTo>
                  <a:cubicBezTo>
                    <a:pt x="381" y="385"/>
                    <a:pt x="381" y="385"/>
                    <a:pt x="381" y="385"/>
                  </a:cubicBezTo>
                  <a:cubicBezTo>
                    <a:pt x="380" y="392"/>
                    <a:pt x="383" y="399"/>
                    <a:pt x="390" y="402"/>
                  </a:cubicBezTo>
                  <a:cubicBezTo>
                    <a:pt x="494" y="448"/>
                    <a:pt x="515" y="448"/>
                    <a:pt x="561" y="593"/>
                  </a:cubicBezTo>
                  <a:cubicBezTo>
                    <a:pt x="578" y="638"/>
                    <a:pt x="510" y="668"/>
                    <a:pt x="489" y="626"/>
                  </a:cubicBezTo>
                  <a:cubicBezTo>
                    <a:pt x="417" y="484"/>
                    <a:pt x="405" y="506"/>
                    <a:pt x="233" y="447"/>
                  </a:cubicBezTo>
                  <a:cubicBezTo>
                    <a:pt x="211" y="435"/>
                    <a:pt x="203" y="416"/>
                    <a:pt x="203" y="392"/>
                  </a:cubicBezTo>
                  <a:cubicBezTo>
                    <a:pt x="231" y="239"/>
                    <a:pt x="231" y="239"/>
                    <a:pt x="231" y="239"/>
                  </a:cubicBezTo>
                  <a:cubicBezTo>
                    <a:pt x="164" y="260"/>
                    <a:pt x="171" y="259"/>
                    <a:pt x="157" y="344"/>
                  </a:cubicBezTo>
                  <a:cubicBezTo>
                    <a:pt x="151" y="376"/>
                    <a:pt x="91" y="372"/>
                    <a:pt x="95" y="332"/>
                  </a:cubicBezTo>
                  <a:cubicBezTo>
                    <a:pt x="107" y="207"/>
                    <a:pt x="126" y="199"/>
                    <a:pt x="247" y="155"/>
                  </a:cubicBezTo>
                  <a:cubicBezTo>
                    <a:pt x="264" y="149"/>
                    <a:pt x="304" y="160"/>
                    <a:pt x="313" y="163"/>
                  </a:cubicBezTo>
                  <a:cubicBezTo>
                    <a:pt x="349" y="227"/>
                    <a:pt x="349" y="227"/>
                    <a:pt x="349" y="227"/>
                  </a:cubicBezTo>
                  <a:cubicBezTo>
                    <a:pt x="371" y="183"/>
                    <a:pt x="371" y="183"/>
                    <a:pt x="371" y="18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1865">
                <a:solidFill>
                  <a:srgbClr val="FFC000"/>
                </a:solidFill>
                <a:latin typeface="微软雅黑 Light" panose="020B0502040204020203" pitchFamily="34" charset="-122"/>
                <a:ea typeface="微软雅黑 Light" panose="020B0502040204020203" pitchFamily="34" charset="-122"/>
                <a:sym typeface="微软雅黑 Light" panose="020B0502040204020203" pitchFamily="34" charset="-122"/>
              </a:endParaRPr>
            </a:p>
          </p:txBody>
        </p:sp>
      </p:grpSp>
    </p:spTree>
    <p:extLst>
      <p:ext uri="{BB962C8B-B14F-4D97-AF65-F5344CB8AC3E}">
        <p14:creationId xmlns:p14="http://schemas.microsoft.com/office/powerpoint/2010/main" val="409071582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iterate type="lt">
                                    <p:tmPct val="10000"/>
                                  </p:iterate>
                                  <p:childTnLst>
                                    <p:set>
                                      <p:cBhvr>
                                        <p:cTn id="6" dur="1" fill="hold">
                                          <p:stCondLst>
                                            <p:cond delay="0"/>
                                          </p:stCondLst>
                                        </p:cTn>
                                        <p:tgtEl>
                                          <p:spTgt spid="16"/>
                                        </p:tgtEl>
                                        <p:attrNameLst>
                                          <p:attrName>style.visibility</p:attrName>
                                        </p:attrNameLst>
                                      </p:cBhvr>
                                      <p:to>
                                        <p:strVal val="visible"/>
                                      </p:to>
                                    </p:set>
                                    <p:anim calcmode="lin" valueType="num">
                                      <p:cBhvr>
                                        <p:cTn id="7" dur="500" fill="hold"/>
                                        <p:tgtEl>
                                          <p:spTgt spid="16"/>
                                        </p:tgtEl>
                                        <p:attrNameLst>
                                          <p:attrName>ppt_w</p:attrName>
                                        </p:attrNameLst>
                                      </p:cBhvr>
                                      <p:tavLst>
                                        <p:tav tm="0">
                                          <p:val>
                                            <p:fltVal val="0"/>
                                          </p:val>
                                        </p:tav>
                                        <p:tav tm="100000">
                                          <p:val>
                                            <p:strVal val="#ppt_w"/>
                                          </p:val>
                                        </p:tav>
                                      </p:tavLst>
                                    </p:anim>
                                    <p:anim calcmode="lin" valueType="num">
                                      <p:cBhvr>
                                        <p:cTn id="8" dur="500" fill="hold"/>
                                        <p:tgtEl>
                                          <p:spTgt spid="16"/>
                                        </p:tgtEl>
                                        <p:attrNameLst>
                                          <p:attrName>ppt_h</p:attrName>
                                        </p:attrNameLst>
                                      </p:cBhvr>
                                      <p:tavLst>
                                        <p:tav tm="0">
                                          <p:val>
                                            <p:fltVal val="0"/>
                                          </p:val>
                                        </p:tav>
                                        <p:tav tm="100000">
                                          <p:val>
                                            <p:strVal val="#ppt_h"/>
                                          </p:val>
                                        </p:tav>
                                      </p:tavLst>
                                    </p:anim>
                                    <p:animEffect transition="in" filter="fade">
                                      <p:cBhvr>
                                        <p:cTn id="9" dur="500"/>
                                        <p:tgtEl>
                                          <p:spTgt spid="16"/>
                                        </p:tgtEl>
                                      </p:cBhvr>
                                    </p:animEffect>
                                  </p:childTnLst>
                                </p:cTn>
                              </p:par>
                            </p:childTnLst>
                          </p:cTn>
                        </p:par>
                        <p:par>
                          <p:cTn id="10" fill="hold">
                            <p:stCondLst>
                              <p:cond delay="750"/>
                            </p:stCondLst>
                            <p:childTnLst>
                              <p:par>
                                <p:cTn id="11" presetID="22" presetClass="entr" presetSubtype="8" fill="hold" grpId="0" nodeType="after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wipe(left)">
                                      <p:cBhvr>
                                        <p:cTn id="13" dur="500"/>
                                        <p:tgtEl>
                                          <p:spTgt spid="18"/>
                                        </p:tgtEl>
                                      </p:cBhvr>
                                    </p:animEffect>
                                  </p:childTnLst>
                                </p:cTn>
                              </p:par>
                            </p:childTnLst>
                          </p:cTn>
                        </p:par>
                        <p:par>
                          <p:cTn id="14" fill="hold">
                            <p:stCondLst>
                              <p:cond delay="1250"/>
                            </p:stCondLst>
                            <p:childTnLst>
                              <p:par>
                                <p:cTn id="15" presetID="22" presetClass="entr" presetSubtype="8"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left)">
                                      <p:cBhvr>
                                        <p:cTn id="17" dur="500"/>
                                        <p:tgtEl>
                                          <p:spTgt spid="14"/>
                                        </p:tgtEl>
                                      </p:cBhvr>
                                    </p:animEffect>
                                  </p:childTnLst>
                                </p:cTn>
                              </p:par>
                            </p:childTnLst>
                          </p:cTn>
                        </p:par>
                        <p:par>
                          <p:cTn id="18" fill="hold">
                            <p:stCondLst>
                              <p:cond delay="1750"/>
                            </p:stCondLst>
                            <p:childTnLst>
                              <p:par>
                                <p:cTn id="19" presetID="22" presetClass="entr" presetSubtype="2" fill="hold" grpId="0" nodeType="afterEffect">
                                  <p:stCondLst>
                                    <p:cond delay="0"/>
                                  </p:stCondLst>
                                  <p:iterate type="lt">
                                    <p:tmPct val="4878"/>
                                  </p:iterate>
                                  <p:childTnLst>
                                    <p:set>
                                      <p:cBhvr>
                                        <p:cTn id="20" dur="1" fill="hold">
                                          <p:stCondLst>
                                            <p:cond delay="0"/>
                                          </p:stCondLst>
                                        </p:cTn>
                                        <p:tgtEl>
                                          <p:spTgt spid="20"/>
                                        </p:tgtEl>
                                        <p:attrNameLst>
                                          <p:attrName>style.visibility</p:attrName>
                                        </p:attrNameLst>
                                      </p:cBhvr>
                                      <p:to>
                                        <p:strVal val="visible"/>
                                      </p:to>
                                    </p:set>
                                    <p:animEffect transition="in" filter="wipe(right)">
                                      <p:cBhvr>
                                        <p:cTn id="21"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nimBg="1"/>
      <p:bldP spid="16" grpId="0"/>
      <p:bldP spid="18" grpId="0"/>
      <p:bldP spid="2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4EBD5EA-A492-4AD9-B3ED-F41C10BBE39B}"/>
              </a:ext>
            </a:extLst>
          </p:cNvPr>
          <p:cNvSpPr>
            <a:spLocks noGrp="1"/>
          </p:cNvSpPr>
          <p:nvPr>
            <p:ph type="title"/>
          </p:nvPr>
        </p:nvSpPr>
        <p:spPr>
          <a:xfrm>
            <a:off x="444617" y="289768"/>
            <a:ext cx="11291581" cy="565909"/>
          </a:xfrm>
        </p:spPr>
        <p:txBody>
          <a:bodyPr tIns="0" bIns="0">
            <a:normAutofit/>
          </a:bodyPr>
          <a:lstStyle/>
          <a:p>
            <a:pPr marL="285750" indent="-285750">
              <a:buFont typeface="Wingdings" panose="05000000000000000000" pitchFamily="2" charset="2"/>
              <a:buChar char="n"/>
            </a:pPr>
            <a:r>
              <a:rPr lang="zh-TW" altLang="zh-TW" sz="2800" b="1" kern="150" dirty="0">
                <a:effectLst/>
                <a:latin typeface="微軟正黑體" panose="020B0604030504040204" pitchFamily="34" charset="-120"/>
                <a:ea typeface="微軟正黑體" panose="020B0604030504040204" pitchFamily="34" charset="-120"/>
                <a:cs typeface="Times New Roman" panose="02020603050405020304" pitchFamily="18" charset="0"/>
              </a:rPr>
              <a:t>第二部份：計畫內容</a:t>
            </a:r>
            <a:endParaRPr lang="zh-TW" altLang="en-US" sz="3600" b="1" dirty="0">
              <a:latin typeface="微軟正黑體" panose="020B0604030504040204" pitchFamily="34" charset="-120"/>
              <a:ea typeface="微軟正黑體" panose="020B0604030504040204" pitchFamily="34" charset="-120"/>
            </a:endParaRPr>
          </a:p>
        </p:txBody>
      </p:sp>
      <p:sp>
        <p:nvSpPr>
          <p:cNvPr id="3" name="內容版面配置區 2">
            <a:extLst>
              <a:ext uri="{FF2B5EF4-FFF2-40B4-BE49-F238E27FC236}">
                <a16:creationId xmlns:a16="http://schemas.microsoft.com/office/drawing/2014/main" id="{E95DFCAB-C207-4FD2-BFE0-40E50F040021}"/>
              </a:ext>
            </a:extLst>
          </p:cNvPr>
          <p:cNvSpPr>
            <a:spLocks noGrp="1"/>
          </p:cNvSpPr>
          <p:nvPr>
            <p:ph idx="1"/>
          </p:nvPr>
        </p:nvSpPr>
        <p:spPr>
          <a:xfrm>
            <a:off x="805343" y="1048624"/>
            <a:ext cx="10637240" cy="5128338"/>
          </a:xfrm>
        </p:spPr>
        <p:txBody>
          <a:bodyPr>
            <a:normAutofit/>
          </a:bodyPr>
          <a:lstStyle/>
          <a:p>
            <a:pPr marL="342900" indent="-342900">
              <a:lnSpc>
                <a:spcPct val="150000"/>
              </a:lnSpc>
              <a:buFont typeface="+mj-ea"/>
              <a:buAutoNum type="ea1ChtPeriod"/>
            </a:pPr>
            <a:r>
              <a:rPr lang="zh-TW" altLang="en-US" sz="2400" b="1" dirty="0">
                <a:latin typeface="微軟正黑體" panose="020B0604030504040204" pitchFamily="34" charset="-120"/>
                <a:ea typeface="微軟正黑體" panose="020B0604030504040204" pitchFamily="34" charset="-120"/>
              </a:rPr>
              <a:t> 計畫目標</a:t>
            </a:r>
            <a:endParaRPr lang="en-US" altLang="zh-TW" sz="2400" b="1" dirty="0">
              <a:latin typeface="微軟正黑體" panose="020B0604030504040204" pitchFamily="34" charset="-120"/>
              <a:ea typeface="微軟正黑體" panose="020B0604030504040204" pitchFamily="34" charset="-120"/>
            </a:endParaRPr>
          </a:p>
          <a:p>
            <a:pPr lvl="1">
              <a:lnSpc>
                <a:spcPct val="150000"/>
              </a:lnSpc>
              <a:buFont typeface="Wingdings" panose="05000000000000000000" pitchFamily="2" charset="2"/>
              <a:buChar char="n"/>
            </a:pPr>
            <a:r>
              <a:rPr lang="zh-TW" altLang="en-US" sz="1800" dirty="0">
                <a:latin typeface="微軟正黑體" panose="020B0604030504040204" pitchFamily="34" charset="-120"/>
                <a:ea typeface="微軟正黑體" panose="020B0604030504040204" pitchFamily="34" charset="-120"/>
              </a:rPr>
              <a:t>提出本提案預期達成的目標及效益</a:t>
            </a:r>
            <a:endParaRPr lang="en-US" altLang="zh-TW" sz="1800" dirty="0">
              <a:latin typeface="微軟正黑體" panose="020B0604030504040204" pitchFamily="34" charset="-120"/>
              <a:ea typeface="微軟正黑體" panose="020B0604030504040204" pitchFamily="34" charset="-120"/>
            </a:endParaRPr>
          </a:p>
          <a:p>
            <a:pPr marL="342900" indent="-342900">
              <a:lnSpc>
                <a:spcPct val="150000"/>
              </a:lnSpc>
              <a:buFont typeface="+mj-ea"/>
              <a:buAutoNum type="ea1ChtPeriod"/>
            </a:pPr>
            <a:r>
              <a:rPr lang="zh-TW" altLang="en-US" sz="2400" b="1" dirty="0">
                <a:latin typeface="微軟正黑體" panose="020B0604030504040204" pitchFamily="34" charset="-120"/>
                <a:ea typeface="微軟正黑體" panose="020B0604030504040204" pitchFamily="34" charset="-120"/>
              </a:rPr>
              <a:t> 計畫推動策略與方法</a:t>
            </a:r>
            <a:endParaRPr lang="en-US" altLang="zh-TW" sz="2400" b="1" dirty="0">
              <a:latin typeface="微軟正黑體" panose="020B0604030504040204" pitchFamily="34" charset="-120"/>
              <a:ea typeface="微軟正黑體" panose="020B0604030504040204" pitchFamily="34" charset="-120"/>
            </a:endParaRPr>
          </a:p>
          <a:p>
            <a:pPr lvl="1">
              <a:lnSpc>
                <a:spcPct val="150000"/>
              </a:lnSpc>
              <a:buFont typeface="Wingdings" panose="05000000000000000000" pitchFamily="2" charset="2"/>
              <a:buChar char="n"/>
            </a:pPr>
            <a:r>
              <a:rPr lang="zh-TW" altLang="en-US" sz="1800" b="1" dirty="0">
                <a:latin typeface="微軟正黑體" panose="020B0604030504040204" pitchFamily="34" charset="-120"/>
                <a:ea typeface="微軟正黑體" panose="020B0604030504040204" pitchFamily="34" charset="-120"/>
              </a:rPr>
              <a:t>計畫架構及策略： </a:t>
            </a:r>
            <a:r>
              <a:rPr lang="en-US" altLang="zh-TW" sz="1800" dirty="0">
                <a:latin typeface="微軟正黑體" panose="020B0604030504040204" pitchFamily="34" charset="-120"/>
                <a:ea typeface="微軟正黑體" panose="020B0604030504040204" pitchFamily="34" charset="-120"/>
              </a:rPr>
              <a:t>(</a:t>
            </a:r>
            <a:r>
              <a:rPr lang="zh-TW" altLang="en-US" sz="1800" dirty="0">
                <a:latin typeface="微軟正黑體" panose="020B0604030504040204" pitchFamily="34" charset="-120"/>
                <a:ea typeface="微軟正黑體" panose="020B0604030504040204" pitchFamily="34" charset="-120"/>
              </a:rPr>
              <a:t>含雲端服務導入之優勢及競爭力分析</a:t>
            </a:r>
            <a:r>
              <a:rPr lang="en-US" altLang="zh-TW" sz="1800" dirty="0">
                <a:latin typeface="微軟正黑體" panose="020B0604030504040204" pitchFamily="34" charset="-120"/>
                <a:ea typeface="微軟正黑體" panose="020B0604030504040204" pitchFamily="34" charset="-120"/>
              </a:rPr>
              <a:t>)</a:t>
            </a:r>
          </a:p>
          <a:p>
            <a:pPr lvl="1">
              <a:lnSpc>
                <a:spcPct val="150000"/>
              </a:lnSpc>
              <a:buFont typeface="Wingdings" panose="05000000000000000000" pitchFamily="2" charset="2"/>
              <a:buChar char="n"/>
            </a:pPr>
            <a:r>
              <a:rPr lang="zh-TW" altLang="en-US" sz="1800" b="1" dirty="0">
                <a:latin typeface="微軟正黑體" panose="020B0604030504040204" pitchFamily="34" charset="-120"/>
                <a:ea typeface="微軟正黑體" panose="020B0604030504040204" pitchFamily="34" charset="-120"/>
              </a:rPr>
              <a:t>輔導主要對象： </a:t>
            </a:r>
            <a:r>
              <a:rPr lang="en-US" altLang="zh-TW" sz="1800" dirty="0">
                <a:latin typeface="微軟正黑體" panose="020B0604030504040204" pitchFamily="34" charset="-120"/>
                <a:ea typeface="微軟正黑體" panose="020B0604030504040204" pitchFamily="34" charset="-120"/>
              </a:rPr>
              <a:t>(</a:t>
            </a:r>
            <a:r>
              <a:rPr lang="zh-TW" altLang="en-US" sz="1800" dirty="0">
                <a:latin typeface="微軟正黑體" panose="020B0604030504040204" pitchFamily="34" charset="-120"/>
                <a:ea typeface="微軟正黑體" panose="020B0604030504040204" pitchFamily="34" charset="-120"/>
              </a:rPr>
              <a:t>說明預計輔導主要對象的營運概況及需求</a:t>
            </a:r>
            <a:r>
              <a:rPr lang="en-US" altLang="zh-TW" sz="1800" dirty="0">
                <a:latin typeface="微軟正黑體" panose="020B0604030504040204" pitchFamily="34" charset="-120"/>
                <a:ea typeface="微軟正黑體" panose="020B0604030504040204" pitchFamily="34" charset="-120"/>
              </a:rPr>
              <a:t>)</a:t>
            </a:r>
          </a:p>
          <a:p>
            <a:pPr lvl="1">
              <a:lnSpc>
                <a:spcPct val="150000"/>
              </a:lnSpc>
              <a:buFont typeface="Wingdings" panose="05000000000000000000" pitchFamily="2" charset="2"/>
              <a:buChar char="n"/>
            </a:pPr>
            <a:r>
              <a:rPr lang="zh-TW" altLang="en-US" sz="1800" b="1" dirty="0">
                <a:latin typeface="微軟正黑體" panose="020B0604030504040204" pitchFamily="34" charset="-120"/>
                <a:ea typeface="微軟正黑體" panose="020B0604030504040204" pitchFamily="34" charset="-120"/>
              </a:rPr>
              <a:t>雲端工具導入概要： </a:t>
            </a:r>
            <a:r>
              <a:rPr lang="en-US" altLang="zh-TW" sz="1800" dirty="0">
                <a:latin typeface="微軟正黑體" panose="020B0604030504040204" pitchFamily="34" charset="-120"/>
                <a:ea typeface="微軟正黑體" panose="020B0604030504040204" pitchFamily="34" charset="-120"/>
              </a:rPr>
              <a:t>(</a:t>
            </a:r>
            <a:r>
              <a:rPr lang="zh-TW" altLang="zh-TW" sz="1800" kern="1200" dirty="0">
                <a:effectLst/>
                <a:latin typeface="微軟正黑體" panose="020B0604030504040204" pitchFamily="34" charset="-120"/>
                <a:ea typeface="微軟正黑體" panose="020B0604030504040204" pitchFamily="34" charset="-120"/>
                <a:cs typeface="Times New Roman" panose="02020603050405020304" pitchFamily="18" charset="0"/>
              </a:rPr>
              <a:t>說明既有雲端服務工具如何符合小微型企業實質使用需求，達到低成本、易上手的特性，共同解決小微型企業核心問題點，預期受輔導企業在數位轉型後的成果展現內容</a:t>
            </a:r>
            <a:r>
              <a:rPr lang="zh-TW" altLang="en-US" sz="1800" kern="1200" dirty="0">
                <a:effectLst/>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1800" kern="1200" dirty="0">
                <a:effectLst/>
                <a:latin typeface="微軟正黑體" panose="020B0604030504040204" pitchFamily="34" charset="-120"/>
                <a:ea typeface="微軟正黑體" panose="020B0604030504040204" pitchFamily="34" charset="-120"/>
                <a:cs typeface="Times New Roman" panose="02020603050405020304" pitchFamily="18" charset="0"/>
              </a:rPr>
              <a:t>)</a:t>
            </a:r>
          </a:p>
          <a:p>
            <a:pPr lvl="1">
              <a:lnSpc>
                <a:spcPct val="150000"/>
              </a:lnSpc>
              <a:buFont typeface="Wingdings" panose="05000000000000000000" pitchFamily="2" charset="2"/>
              <a:buChar char="n"/>
            </a:pPr>
            <a:r>
              <a:rPr lang="zh-TW" altLang="en-US" sz="1800" b="1" dirty="0">
                <a:latin typeface="微軟正黑體" panose="020B0604030504040204" pitchFamily="34" charset="-120"/>
                <a:ea typeface="微軟正黑體" panose="020B0604030504040204" pitchFamily="34" charset="-120"/>
                <a:cs typeface="Times New Roman" panose="02020603050405020304" pitchFamily="18" charset="0"/>
              </a:rPr>
              <a:t>實施方法與步驟：</a:t>
            </a:r>
            <a:r>
              <a:rPr lang="en-US" altLang="zh-TW" sz="18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800" dirty="0">
                <a:latin typeface="微軟正黑體" panose="020B0604030504040204" pitchFamily="34" charset="-120"/>
                <a:ea typeface="微軟正黑體" panose="020B0604030504040204" pitchFamily="34" charset="-120"/>
                <a:cs typeface="Times New Roman" panose="02020603050405020304" pitchFamily="18" charset="0"/>
              </a:rPr>
              <a:t>針對預計導入之目標客群現況與需求內容，依據四大輔導方向及對應關鍵績效指標</a:t>
            </a:r>
            <a:r>
              <a:rPr lang="en-US" altLang="zh-TW" sz="1800" dirty="0">
                <a:latin typeface="微軟正黑體" panose="020B0604030504040204" pitchFamily="34" charset="-120"/>
                <a:ea typeface="微軟正黑體" panose="020B0604030504040204" pitchFamily="34" charset="-120"/>
                <a:cs typeface="Times New Roman" panose="02020603050405020304" pitchFamily="18" charset="0"/>
              </a:rPr>
              <a:t>(KPI)</a:t>
            </a:r>
            <a:r>
              <a:rPr lang="zh-TW" altLang="en-US" sz="1800" dirty="0">
                <a:latin typeface="微軟正黑體" panose="020B0604030504040204" pitchFamily="34" charset="-120"/>
                <a:ea typeface="微軟正黑體" panose="020B0604030504040204" pitchFamily="34" charset="-120"/>
                <a:cs typeface="Times New Roman" panose="02020603050405020304" pitchFamily="18" charset="0"/>
              </a:rPr>
              <a:t>項目，提出具體且可行之地推作法、輔導模式、使用之雲端服務解決方案及預計導入成效進行說明。</a:t>
            </a:r>
            <a:r>
              <a:rPr lang="en-US" altLang="zh-TW" sz="1800" dirty="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1800" dirty="0">
              <a:latin typeface="微軟正黑體" panose="020B0604030504040204" pitchFamily="34" charset="-120"/>
              <a:ea typeface="微軟正黑體" panose="020B0604030504040204" pitchFamily="34" charset="-120"/>
            </a:endParaRPr>
          </a:p>
        </p:txBody>
      </p:sp>
      <p:sp>
        <p:nvSpPr>
          <p:cNvPr id="4" name="文字方塊 3">
            <a:extLst>
              <a:ext uri="{FF2B5EF4-FFF2-40B4-BE49-F238E27FC236}">
                <a16:creationId xmlns:a16="http://schemas.microsoft.com/office/drawing/2014/main" id="{35CDC67A-FD60-4706-B2D8-A06F83D8A8B0}"/>
              </a:ext>
            </a:extLst>
          </p:cNvPr>
          <p:cNvSpPr txBox="1"/>
          <p:nvPr/>
        </p:nvSpPr>
        <p:spPr>
          <a:xfrm>
            <a:off x="230983" y="6354375"/>
            <a:ext cx="3159917" cy="284550"/>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sz="1200" b="0" i="0" u="none" strike="noStrike" kern="1200" cap="none" spc="0" baseline="0" dirty="0">
                <a:solidFill>
                  <a:srgbClr val="000000"/>
                </a:solidFill>
                <a:uFillTx/>
                <a:latin typeface="微軟正黑體" pitchFamily="34"/>
                <a:ea typeface="微軟正黑體" pitchFamily="34"/>
              </a:rPr>
              <a:t>備註：請</a:t>
            </a:r>
            <a:r>
              <a:rPr lang="zh-TW" altLang="en-US" sz="1200" dirty="0">
                <a:solidFill>
                  <a:srgbClr val="000000"/>
                </a:solidFill>
                <a:latin typeface="微軟正黑體" pitchFamily="34"/>
                <a:ea typeface="微軟正黑體" pitchFamily="34"/>
              </a:rPr>
              <a:t>提案單位</a:t>
            </a:r>
            <a:r>
              <a:rPr lang="zh-TW" sz="1200" b="0" i="0" u="none" strike="noStrike" kern="1200" cap="none" spc="0" baseline="0" dirty="0">
                <a:solidFill>
                  <a:srgbClr val="000000"/>
                </a:solidFill>
                <a:uFillTx/>
                <a:latin typeface="微軟正黑體" pitchFamily="34"/>
                <a:ea typeface="微軟正黑體" pitchFamily="34"/>
              </a:rPr>
              <a:t>自行依簡報需要增減內容</a:t>
            </a:r>
          </a:p>
        </p:txBody>
      </p:sp>
    </p:spTree>
    <p:extLst>
      <p:ext uri="{BB962C8B-B14F-4D97-AF65-F5344CB8AC3E}">
        <p14:creationId xmlns:p14="http://schemas.microsoft.com/office/powerpoint/2010/main" val="3464081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字方塊 8">
            <a:extLst>
              <a:ext uri="{FF2B5EF4-FFF2-40B4-BE49-F238E27FC236}">
                <a16:creationId xmlns:a16="http://schemas.microsoft.com/office/drawing/2014/main" id="{F27E2333-1988-468F-A91E-C28CD0CB0DB1}"/>
              </a:ext>
            </a:extLst>
          </p:cNvPr>
          <p:cNvSpPr txBox="1"/>
          <p:nvPr/>
        </p:nvSpPr>
        <p:spPr>
          <a:xfrm>
            <a:off x="385894" y="246525"/>
            <a:ext cx="10670796" cy="458652"/>
          </a:xfrm>
          <a:prstGeom prst="rect">
            <a:avLst/>
          </a:prstGeom>
          <a:noFill/>
        </p:spPr>
        <p:txBody>
          <a:bodyPr wrap="square">
            <a:spAutoFit/>
          </a:bodyPr>
          <a:lstStyle/>
          <a:p>
            <a:pPr marL="285750" indent="-285750">
              <a:lnSpc>
                <a:spcPct val="150000"/>
              </a:lnSpc>
              <a:buFont typeface="Wingdings" panose="05000000000000000000" pitchFamily="2" charset="2"/>
              <a:buChar char="n"/>
            </a:pPr>
            <a:r>
              <a:rPr lang="zh-TW" altLang="en-US" b="1" dirty="0">
                <a:latin typeface="微軟正黑體" panose="020B0604030504040204" pitchFamily="34" charset="-120"/>
                <a:ea typeface="微軟正黑體" panose="020B0604030504040204" pitchFamily="34" charset="-120"/>
              </a:rPr>
              <a:t>雲端服務內容</a:t>
            </a:r>
            <a:r>
              <a:rPr lang="zh-TW" altLang="en-US" b="1" dirty="0">
                <a:latin typeface="新細明體" panose="02020500000000000000" pitchFamily="18" charset="-120"/>
                <a:ea typeface="新細明體" panose="02020500000000000000" pitchFamily="18" charset="-120"/>
              </a:rPr>
              <a:t>：</a:t>
            </a:r>
            <a:r>
              <a:rPr lang="zh-TW" altLang="en-US" b="1" dirty="0">
                <a:latin typeface="微軟正黑體" panose="020B0604030504040204" pitchFamily="34" charset="-120"/>
                <a:ea typeface="微軟正黑體" panose="020B0604030504040204" pitchFamily="34" charset="-120"/>
              </a:rPr>
              <a:t> </a:t>
            </a:r>
            <a:endParaRPr lang="en-US" altLang="zh-TW" b="1" dirty="0">
              <a:latin typeface="微軟正黑體" panose="020B0604030504040204" pitchFamily="34" charset="-120"/>
              <a:ea typeface="微軟正黑體" panose="020B0604030504040204" pitchFamily="34" charset="-120"/>
            </a:endParaRPr>
          </a:p>
        </p:txBody>
      </p:sp>
      <p:graphicFrame>
        <p:nvGraphicFramePr>
          <p:cNvPr id="10" name="表格 9">
            <a:extLst>
              <a:ext uri="{FF2B5EF4-FFF2-40B4-BE49-F238E27FC236}">
                <a16:creationId xmlns:a16="http://schemas.microsoft.com/office/drawing/2014/main" id="{DBA0F15E-ED1F-4F0C-BBA4-94C58A41E5C8}"/>
              </a:ext>
            </a:extLst>
          </p:cNvPr>
          <p:cNvGraphicFramePr>
            <a:graphicFrameLocks noGrp="1"/>
          </p:cNvGraphicFramePr>
          <p:nvPr>
            <p:extLst>
              <p:ext uri="{D42A27DB-BD31-4B8C-83A1-F6EECF244321}">
                <p14:modId xmlns:p14="http://schemas.microsoft.com/office/powerpoint/2010/main" val="1441847881"/>
              </p:ext>
            </p:extLst>
          </p:nvPr>
        </p:nvGraphicFramePr>
        <p:xfrm>
          <a:off x="454403" y="771787"/>
          <a:ext cx="11283193" cy="5640878"/>
        </p:xfrm>
        <a:graphic>
          <a:graphicData uri="http://schemas.openxmlformats.org/drawingml/2006/table">
            <a:tbl>
              <a:tblPr>
                <a:tableStyleId>{22838BEF-8BB2-4498-84A7-C5851F593DF1}</a:tableStyleId>
              </a:tblPr>
              <a:tblGrid>
                <a:gridCol w="1793847">
                  <a:extLst>
                    <a:ext uri="{9D8B030D-6E8A-4147-A177-3AD203B41FA5}">
                      <a16:colId xmlns:a16="http://schemas.microsoft.com/office/drawing/2014/main" val="1635755001"/>
                    </a:ext>
                  </a:extLst>
                </a:gridCol>
                <a:gridCol w="5038848">
                  <a:extLst>
                    <a:ext uri="{9D8B030D-6E8A-4147-A177-3AD203B41FA5}">
                      <a16:colId xmlns:a16="http://schemas.microsoft.com/office/drawing/2014/main" val="2627494807"/>
                    </a:ext>
                  </a:extLst>
                </a:gridCol>
                <a:gridCol w="1589623">
                  <a:extLst>
                    <a:ext uri="{9D8B030D-6E8A-4147-A177-3AD203B41FA5}">
                      <a16:colId xmlns:a16="http://schemas.microsoft.com/office/drawing/2014/main" val="2428911594"/>
                    </a:ext>
                  </a:extLst>
                </a:gridCol>
                <a:gridCol w="2860875">
                  <a:extLst>
                    <a:ext uri="{9D8B030D-6E8A-4147-A177-3AD203B41FA5}">
                      <a16:colId xmlns:a16="http://schemas.microsoft.com/office/drawing/2014/main" val="3416595643"/>
                    </a:ext>
                  </a:extLst>
                </a:gridCol>
              </a:tblGrid>
              <a:tr h="517290">
                <a:tc>
                  <a:txBody>
                    <a:bodyPr/>
                    <a:lstStyle/>
                    <a:p>
                      <a:pPr algn="ctr"/>
                      <a:r>
                        <a:rPr lang="zh-HK" sz="1400" b="1" kern="150" dirty="0">
                          <a:effectLst/>
                          <a:latin typeface="微軟正黑體" panose="020B0604030504040204" pitchFamily="34" charset="-120"/>
                          <a:ea typeface="微軟正黑體" panose="020B0604030504040204" pitchFamily="34" charset="-120"/>
                        </a:rPr>
                        <a:t>雲端服務供應商</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3972" marR="13972" marT="13972" marB="13972" anchor="ctr">
                    <a:solidFill>
                      <a:schemeClr val="accent5">
                        <a:lumMod val="40000"/>
                        <a:lumOff val="60000"/>
                      </a:schemeClr>
                    </a:solidFill>
                  </a:tcPr>
                </a:tc>
                <a:tc>
                  <a:txBody>
                    <a:bodyPr/>
                    <a:lstStyle/>
                    <a:p>
                      <a:pPr algn="just"/>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3972" marR="13972" marT="13972" marB="13972" anchor="ctr"/>
                </a:tc>
                <a:tc>
                  <a:txBody>
                    <a:bodyPr/>
                    <a:lstStyle/>
                    <a:p>
                      <a:pPr algn="ctr"/>
                      <a:r>
                        <a:rPr lang="zh-HK" sz="1400" b="1" kern="150" dirty="0">
                          <a:effectLst/>
                          <a:latin typeface="微軟正黑體" panose="020B0604030504040204" pitchFamily="34" charset="-120"/>
                          <a:ea typeface="微軟正黑體" panose="020B0604030504040204" pitchFamily="34" charset="-120"/>
                        </a:rPr>
                        <a:t>統一編號</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3972" marR="13972" marT="13972" marB="13972" anchor="ctr">
                    <a:solidFill>
                      <a:schemeClr val="accent5">
                        <a:lumMod val="40000"/>
                        <a:lumOff val="60000"/>
                      </a:schemeClr>
                    </a:solidFill>
                  </a:tcPr>
                </a:tc>
                <a:tc>
                  <a:txBody>
                    <a:bodyPr/>
                    <a:lstStyle/>
                    <a:p>
                      <a:pPr algn="just"/>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3972" marR="13972" marT="13972" marB="13972" anchor="ctr"/>
                </a:tc>
                <a:extLst>
                  <a:ext uri="{0D108BD9-81ED-4DB2-BD59-A6C34878D82A}">
                    <a16:rowId xmlns:a16="http://schemas.microsoft.com/office/drawing/2014/main" val="4239109873"/>
                  </a:ext>
                </a:extLst>
              </a:tr>
              <a:tr h="514720">
                <a:tc>
                  <a:txBody>
                    <a:bodyPr/>
                    <a:lstStyle/>
                    <a:p>
                      <a:pPr algn="ctr"/>
                      <a:r>
                        <a:rPr lang="zh-HK" sz="1400" b="1" kern="150" dirty="0">
                          <a:effectLst/>
                          <a:latin typeface="微軟正黑體" panose="020B0604030504040204" pitchFamily="34" charset="-120"/>
                          <a:ea typeface="微軟正黑體" panose="020B0604030504040204" pitchFamily="34" charset="-120"/>
                        </a:rPr>
                        <a:t>營業項目</a:t>
                      </a:r>
                      <a:endParaRPr lang="en-US" altLang="zh-HK" sz="1400" b="1" kern="150" dirty="0">
                        <a:effectLst/>
                        <a:latin typeface="微軟正黑體" panose="020B0604030504040204" pitchFamily="34" charset="-120"/>
                        <a:ea typeface="微軟正黑體" panose="020B0604030504040204" pitchFamily="34" charset="-120"/>
                      </a:endParaRPr>
                    </a:p>
                  </a:txBody>
                  <a:tcPr marL="13972" marR="13972" marT="13972" marB="13972" anchor="ctr">
                    <a:solidFill>
                      <a:schemeClr val="accent5">
                        <a:lumMod val="40000"/>
                        <a:lumOff val="60000"/>
                      </a:schemeClr>
                    </a:solidFill>
                  </a:tcPr>
                </a:tc>
                <a:tc gridSpan="3">
                  <a:txBody>
                    <a:bodyPr/>
                    <a:lstStyle/>
                    <a:p>
                      <a:pPr algn="just">
                        <a:lnSpc>
                          <a:spcPct val="150000"/>
                        </a:lnSpc>
                      </a:pPr>
                      <a:r>
                        <a:rPr lang="en-US" sz="1400" kern="150" dirty="0">
                          <a:effectLst/>
                          <a:latin typeface="微軟正黑體" panose="020B0604030504040204" pitchFamily="34" charset="-120"/>
                          <a:ea typeface="微軟正黑體" panose="020B0604030504040204" pitchFamily="34" charset="-120"/>
                        </a:rPr>
                        <a:t> </a:t>
                      </a:r>
                      <a:r>
                        <a:rPr lang="en-US" sz="1400" kern="150" dirty="0">
                          <a:effectLst/>
                          <a:latin typeface="新細明體" panose="02020500000000000000" pitchFamily="18" charset="-120"/>
                          <a:ea typeface="新細明體" panose="02020500000000000000" pitchFamily="18" charset="-120"/>
                        </a:rPr>
                        <a:t>□ </a:t>
                      </a:r>
                      <a:r>
                        <a:rPr lang="en-US" sz="1400" kern="150" dirty="0">
                          <a:effectLst/>
                          <a:latin typeface="微軟正黑體" panose="020B0604030504040204" pitchFamily="34" charset="-120"/>
                          <a:ea typeface="微軟正黑體" panose="020B0604030504040204" pitchFamily="34" charset="-120"/>
                        </a:rPr>
                        <a:t>I301010</a:t>
                      </a:r>
                      <a:r>
                        <a:rPr lang="zh-TW" sz="1400" kern="150" dirty="0">
                          <a:effectLst/>
                          <a:latin typeface="微軟正黑體" panose="020B0604030504040204" pitchFamily="34" charset="-120"/>
                          <a:ea typeface="微軟正黑體" panose="020B0604030504040204" pitchFamily="34" charset="-120"/>
                        </a:rPr>
                        <a:t>資訊軟體服務業</a:t>
                      </a:r>
                      <a:r>
                        <a:rPr lang="en-US" altLang="zh-TW" sz="1400" kern="150" dirty="0">
                          <a:effectLst/>
                          <a:latin typeface="微軟正黑體" panose="020B0604030504040204" pitchFamily="34" charset="-120"/>
                          <a:ea typeface="微軟正黑體" panose="020B0604030504040204" pitchFamily="34" charset="-120"/>
                        </a:rPr>
                        <a:t>             </a:t>
                      </a:r>
                      <a:r>
                        <a:rPr lang="en-US" altLang="zh-TW" sz="1400" kern="150" dirty="0">
                          <a:effectLst/>
                          <a:latin typeface="新細明體" panose="02020500000000000000" pitchFamily="18" charset="-120"/>
                          <a:ea typeface="+mn-ea"/>
                        </a:rPr>
                        <a:t>□</a:t>
                      </a:r>
                      <a:r>
                        <a:rPr lang="en-US" altLang="zh-TW" sz="1400" kern="150" dirty="0">
                          <a:effectLst/>
                          <a:latin typeface="微軟正黑體" panose="020B0604030504040204" pitchFamily="34" charset="-120"/>
                          <a:ea typeface="微軟正黑體" panose="020B0604030504040204" pitchFamily="34" charset="-120"/>
                        </a:rPr>
                        <a:t> </a:t>
                      </a:r>
                      <a:r>
                        <a:rPr lang="en-US" sz="1400" kern="150" dirty="0">
                          <a:effectLst/>
                          <a:latin typeface="微軟正黑體" panose="020B0604030504040204" pitchFamily="34" charset="-120"/>
                          <a:ea typeface="微軟正黑體" panose="020B0604030504040204" pitchFamily="34" charset="-120"/>
                        </a:rPr>
                        <a:t> I301020</a:t>
                      </a:r>
                      <a:r>
                        <a:rPr lang="zh-TW" sz="1400" kern="150" dirty="0">
                          <a:effectLst/>
                          <a:latin typeface="微軟正黑體" panose="020B0604030504040204" pitchFamily="34" charset="-120"/>
                          <a:ea typeface="微軟正黑體" panose="020B0604030504040204" pitchFamily="34" charset="-120"/>
                        </a:rPr>
                        <a:t>資料處理服務業</a:t>
                      </a:r>
                      <a:r>
                        <a:rPr lang="en-US" altLang="zh-TW" sz="1400" kern="150" dirty="0">
                          <a:effectLst/>
                          <a:latin typeface="微軟正黑體" panose="020B0604030504040204" pitchFamily="34" charset="-120"/>
                          <a:ea typeface="微軟正黑體" panose="020B0604030504040204" pitchFamily="34" charset="-120"/>
                        </a:rPr>
                        <a:t>            </a:t>
                      </a:r>
                      <a:r>
                        <a:rPr lang="en-US" altLang="zh-TW" sz="1400" kern="150" dirty="0">
                          <a:effectLst/>
                          <a:latin typeface="新細明體" panose="02020500000000000000" pitchFamily="18" charset="-120"/>
                          <a:ea typeface="+mn-ea"/>
                        </a:rPr>
                        <a:t>□</a:t>
                      </a:r>
                      <a:r>
                        <a:rPr lang="en-US" sz="1400" kern="150" dirty="0">
                          <a:effectLst/>
                          <a:latin typeface="微軟正黑體" panose="020B0604030504040204" pitchFamily="34" charset="-120"/>
                          <a:ea typeface="微軟正黑體" panose="020B0604030504040204" pitchFamily="34" charset="-120"/>
                        </a:rPr>
                        <a:t> I301030</a:t>
                      </a:r>
                      <a:r>
                        <a:rPr lang="zh-TW" sz="1400" kern="150" dirty="0">
                          <a:effectLst/>
                          <a:latin typeface="微軟正黑體" panose="020B0604030504040204" pitchFamily="34" charset="-120"/>
                          <a:ea typeface="微軟正黑體" panose="020B0604030504040204" pitchFamily="34" charset="-120"/>
                        </a:rPr>
                        <a:t>電子資訊供應服務業</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45720" marR="45720" anchor="ct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987517568"/>
                  </a:ext>
                </a:extLst>
              </a:tr>
              <a:tr h="462719">
                <a:tc>
                  <a:txBody>
                    <a:bodyPr/>
                    <a:lstStyle/>
                    <a:p>
                      <a:pPr algn="ctr"/>
                      <a:r>
                        <a:rPr lang="zh-HK" sz="1400" b="1" kern="150" dirty="0">
                          <a:effectLst/>
                          <a:latin typeface="微軟正黑體" panose="020B0604030504040204" pitchFamily="34" charset="-120"/>
                          <a:ea typeface="微軟正黑體" panose="020B0604030504040204" pitchFamily="34" charset="-120"/>
                        </a:rPr>
                        <a:t>設立登記日期</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3972" marR="13972" marT="13972" marB="13972" anchor="ctr">
                    <a:solidFill>
                      <a:schemeClr val="accent5">
                        <a:lumMod val="40000"/>
                        <a:lumOff val="60000"/>
                      </a:schemeClr>
                    </a:solidFill>
                  </a:tcPr>
                </a:tc>
                <a:tc>
                  <a:txBody>
                    <a:bodyPr/>
                    <a:lstStyle/>
                    <a:p>
                      <a:pPr algn="just">
                        <a:lnSpc>
                          <a:spcPts val="2000"/>
                        </a:lnSpc>
                      </a:pPr>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3972" marR="13972" marT="13972" marB="13972" anchor="ctr"/>
                </a:tc>
                <a:tc>
                  <a:txBody>
                    <a:bodyPr/>
                    <a:lstStyle/>
                    <a:p>
                      <a:pPr algn="ctr"/>
                      <a:r>
                        <a:rPr lang="zh-HK" sz="1400" b="1" kern="150" dirty="0">
                          <a:effectLst/>
                          <a:latin typeface="微軟正黑體" panose="020B0604030504040204" pitchFamily="34" charset="-120"/>
                          <a:ea typeface="微軟正黑體" panose="020B0604030504040204" pitchFamily="34" charset="-120"/>
                        </a:rPr>
                        <a:t>實收資本額</a:t>
                      </a:r>
                      <a:r>
                        <a:rPr lang="en-US" sz="1400" b="1" kern="150" dirty="0">
                          <a:effectLst/>
                          <a:latin typeface="微軟正黑體" panose="020B0604030504040204" pitchFamily="34" charset="-120"/>
                          <a:ea typeface="微軟正黑體" panose="020B0604030504040204" pitchFamily="34" charset="-120"/>
                        </a:rPr>
                        <a:t>/</a:t>
                      </a:r>
                    </a:p>
                    <a:p>
                      <a:pPr algn="ctr"/>
                      <a:r>
                        <a:rPr lang="zh-HK" sz="1400" b="1" kern="150" dirty="0">
                          <a:effectLst/>
                          <a:latin typeface="微軟正黑體" panose="020B0604030504040204" pitchFamily="34" charset="-120"/>
                          <a:ea typeface="微軟正黑體" panose="020B0604030504040204" pitchFamily="34" charset="-120"/>
                        </a:rPr>
                        <a:t>資本總額</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3972" marR="13972" marT="13972" marB="13972" anchor="ctr">
                    <a:solidFill>
                      <a:schemeClr val="accent5">
                        <a:lumMod val="40000"/>
                        <a:lumOff val="60000"/>
                      </a:schemeClr>
                    </a:solidFill>
                  </a:tcPr>
                </a:tc>
                <a:tc>
                  <a:txBody>
                    <a:bodyPr/>
                    <a:lstStyle/>
                    <a:p>
                      <a:pPr algn="just"/>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3972" marR="13972" marT="13972" marB="13972" anchor="ctr"/>
                </a:tc>
                <a:extLst>
                  <a:ext uri="{0D108BD9-81ED-4DB2-BD59-A6C34878D82A}">
                    <a16:rowId xmlns:a16="http://schemas.microsoft.com/office/drawing/2014/main" val="1271300630"/>
                  </a:ext>
                </a:extLst>
              </a:tr>
              <a:tr h="451758">
                <a:tc>
                  <a:txBody>
                    <a:bodyPr/>
                    <a:lstStyle/>
                    <a:p>
                      <a:pPr algn="ctr"/>
                      <a:r>
                        <a:rPr lang="zh-HK" sz="1400" b="1" kern="150" dirty="0">
                          <a:effectLst/>
                          <a:latin typeface="微軟正黑體" panose="020B0604030504040204" pitchFamily="34" charset="-120"/>
                          <a:ea typeface="微軟正黑體" panose="020B0604030504040204" pitchFamily="34" charset="-120"/>
                        </a:rPr>
                        <a:t>公司官網</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3972" marR="13972" marT="13972" marB="13972" anchor="ctr">
                    <a:solidFill>
                      <a:schemeClr val="accent5">
                        <a:lumMod val="40000"/>
                        <a:lumOff val="60000"/>
                      </a:schemeClr>
                    </a:solidFill>
                  </a:tcPr>
                </a:tc>
                <a:tc>
                  <a:txBody>
                    <a:bodyPr/>
                    <a:lstStyle/>
                    <a:p>
                      <a:pPr algn="just"/>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3972" marR="13972" marT="13972" marB="13972" anchor="ctr"/>
                </a:tc>
                <a:tc>
                  <a:txBody>
                    <a:bodyPr/>
                    <a:lstStyle/>
                    <a:p>
                      <a:pPr algn="ctr"/>
                      <a:r>
                        <a:rPr lang="zh-HK" sz="1400" b="1" kern="150" dirty="0">
                          <a:effectLst/>
                          <a:latin typeface="微軟正黑體" panose="020B0604030504040204" pitchFamily="34" charset="-120"/>
                          <a:ea typeface="微軟正黑體" panose="020B0604030504040204" pitchFamily="34" charset="-120"/>
                        </a:rPr>
                        <a:t>員工人數</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3972" marR="13972" marT="13972" marB="13972" anchor="ctr">
                    <a:solidFill>
                      <a:schemeClr val="accent5">
                        <a:lumMod val="40000"/>
                        <a:lumOff val="60000"/>
                      </a:schemeClr>
                    </a:solidFill>
                  </a:tcPr>
                </a:tc>
                <a:tc>
                  <a:txBody>
                    <a:bodyPr/>
                    <a:lstStyle/>
                    <a:p>
                      <a:pPr algn="just"/>
                      <a:r>
                        <a:rPr lang="en-US" sz="1400" kern="150">
                          <a:effectLst/>
                          <a:latin typeface="微軟正黑體" panose="020B0604030504040204" pitchFamily="34" charset="-120"/>
                          <a:ea typeface="微軟正黑體" panose="020B0604030504040204" pitchFamily="34" charset="-120"/>
                        </a:rPr>
                        <a:t> </a:t>
                      </a:r>
                      <a:endParaRPr lang="zh-TW" sz="1400" kern="15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3972" marR="13972" marT="13972" marB="13972" anchor="ctr"/>
                </a:tc>
                <a:extLst>
                  <a:ext uri="{0D108BD9-81ED-4DB2-BD59-A6C34878D82A}">
                    <a16:rowId xmlns:a16="http://schemas.microsoft.com/office/drawing/2014/main" val="1552335115"/>
                  </a:ext>
                </a:extLst>
              </a:tr>
              <a:tr h="443544">
                <a:tc>
                  <a:txBody>
                    <a:bodyPr/>
                    <a:lstStyle/>
                    <a:p>
                      <a:pPr algn="ctr"/>
                      <a:r>
                        <a:rPr lang="zh-HK" sz="1400" b="1" kern="150" dirty="0">
                          <a:effectLst/>
                          <a:latin typeface="微軟正黑體" panose="020B0604030504040204" pitchFamily="34" charset="-120"/>
                          <a:ea typeface="微軟正黑體" panose="020B0604030504040204" pitchFamily="34" charset="-120"/>
                        </a:rPr>
                        <a:t>公司簡介</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3972" marR="13972" marT="13972" marB="13972" anchor="ctr">
                    <a:solidFill>
                      <a:schemeClr val="accent5">
                        <a:lumMod val="40000"/>
                        <a:lumOff val="60000"/>
                      </a:schemeClr>
                    </a:solidFill>
                  </a:tcPr>
                </a:tc>
                <a:tc gridSpan="3">
                  <a:txBody>
                    <a:bodyPr/>
                    <a:lstStyle/>
                    <a:p>
                      <a:pPr algn="just"/>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3972" marR="13972" marT="13972" marB="13972"/>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952302858"/>
                  </a:ext>
                </a:extLst>
              </a:tr>
              <a:tr h="500575">
                <a:tc>
                  <a:txBody>
                    <a:bodyPr/>
                    <a:lstStyle/>
                    <a:p>
                      <a:pPr algn="ctr"/>
                      <a:r>
                        <a:rPr lang="zh-HK" sz="1400" b="1" kern="150" dirty="0">
                          <a:effectLst/>
                          <a:latin typeface="微軟正黑體" panose="020B0604030504040204" pitchFamily="34" charset="-120"/>
                          <a:ea typeface="微軟正黑體" panose="020B0604030504040204" pitchFamily="34" charset="-120"/>
                        </a:rPr>
                        <a:t>雲端方案名稱及說明</a:t>
                      </a:r>
                      <a:endParaRPr lang="zh-TW" sz="1400" b="1"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3972" marR="13972" marT="13972" marB="13972" anchor="ctr">
                    <a:solidFill>
                      <a:schemeClr val="accent5">
                        <a:lumMod val="40000"/>
                        <a:lumOff val="60000"/>
                      </a:schemeClr>
                    </a:solidFill>
                  </a:tcPr>
                </a:tc>
                <a:tc gridSpan="3">
                  <a:txBody>
                    <a:bodyPr/>
                    <a:lstStyle/>
                    <a:p>
                      <a:pPr algn="just"/>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3972" marR="13972" marT="13972" marB="13972"/>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810029556"/>
                  </a:ext>
                </a:extLst>
              </a:tr>
              <a:tr h="543563">
                <a:tc>
                  <a:txBody>
                    <a:bodyPr/>
                    <a:lstStyle/>
                    <a:p>
                      <a:pPr algn="ctr"/>
                      <a:r>
                        <a:rPr lang="zh-HK" sz="1400" b="1" kern="150" dirty="0">
                          <a:effectLst/>
                          <a:latin typeface="微軟正黑體" panose="020B0604030504040204" pitchFamily="34" charset="-120"/>
                          <a:ea typeface="微軟正黑體" panose="020B0604030504040204" pitchFamily="34" charset="-120"/>
                        </a:rPr>
                        <a:t>雲端方案服務</a:t>
                      </a:r>
                      <a:endParaRPr lang="en-US" altLang="zh-HK" sz="1400" b="1" kern="150" dirty="0">
                        <a:effectLst/>
                        <a:latin typeface="微軟正黑體" panose="020B0604030504040204" pitchFamily="34" charset="-120"/>
                        <a:ea typeface="微軟正黑體" panose="020B0604030504040204" pitchFamily="34" charset="-120"/>
                      </a:endParaRPr>
                    </a:p>
                    <a:p>
                      <a:pPr algn="ctr"/>
                      <a:r>
                        <a:rPr lang="zh-HK" sz="1400" b="1" kern="150" dirty="0">
                          <a:effectLst/>
                          <a:latin typeface="微軟正黑體" panose="020B0604030504040204" pitchFamily="34" charset="-120"/>
                          <a:ea typeface="微軟正黑體" panose="020B0604030504040204" pitchFamily="34" charset="-120"/>
                        </a:rPr>
                        <a:t>能量上限</a:t>
                      </a:r>
                      <a:endParaRPr lang="en-US" altLang="zh-HK" sz="1400" b="1" kern="150" dirty="0">
                        <a:effectLst/>
                        <a:latin typeface="微軟正黑體" panose="020B0604030504040204" pitchFamily="34" charset="-120"/>
                        <a:ea typeface="微軟正黑體" panose="020B0604030504040204" pitchFamily="34" charset="-120"/>
                      </a:endParaRPr>
                    </a:p>
                  </a:txBody>
                  <a:tcPr marL="13972" marR="13972" marT="13972" marB="13972" anchor="ctr">
                    <a:solidFill>
                      <a:schemeClr val="accent5">
                        <a:lumMod val="40000"/>
                        <a:lumOff val="60000"/>
                      </a:schemeClr>
                    </a:solidFill>
                  </a:tcPr>
                </a:tc>
                <a:tc gridSpan="3">
                  <a:txBody>
                    <a:bodyPr/>
                    <a:lstStyle/>
                    <a:p>
                      <a:pPr indent="69850" algn="just">
                        <a:lnSpc>
                          <a:spcPts val="1500"/>
                        </a:lnSpc>
                      </a:pPr>
                      <a:r>
                        <a:rPr lang="en-US" altLang="zh-TW" sz="1400" kern="150" dirty="0">
                          <a:effectLst/>
                          <a:latin typeface="新細明體" panose="02020500000000000000" pitchFamily="18" charset="-120"/>
                          <a:ea typeface="+mn-ea"/>
                        </a:rPr>
                        <a:t>□</a:t>
                      </a:r>
                      <a:r>
                        <a:rPr lang="zh-TW" sz="1400" kern="150" dirty="0">
                          <a:effectLst/>
                          <a:latin typeface="微軟正黑體" panose="020B0604030504040204" pitchFamily="34" charset="-120"/>
                          <a:ea typeface="微軟正黑體" panose="020B0604030504040204" pitchFamily="34" charset="-120"/>
                        </a:rPr>
                        <a:t> </a:t>
                      </a:r>
                      <a:r>
                        <a:rPr lang="en-US" sz="1400" kern="150" dirty="0">
                          <a:effectLst/>
                          <a:latin typeface="微軟正黑體" panose="020B0604030504040204" pitchFamily="34" charset="-120"/>
                          <a:ea typeface="微軟正黑體" panose="020B0604030504040204" pitchFamily="34" charset="-120"/>
                        </a:rPr>
                        <a:t>1~10 </a:t>
                      </a:r>
                      <a:r>
                        <a:rPr lang="zh-TW" sz="1400" kern="150" dirty="0">
                          <a:effectLst/>
                          <a:latin typeface="微軟正黑體" panose="020B0604030504040204" pitchFamily="34" charset="-120"/>
                          <a:ea typeface="微軟正黑體" panose="020B0604030504040204" pitchFamily="34" charset="-120"/>
                        </a:rPr>
                        <a:t>家</a:t>
                      </a:r>
                      <a:r>
                        <a:rPr lang="en-US" sz="1400" kern="150" dirty="0">
                          <a:effectLst/>
                          <a:latin typeface="微軟正黑體" panose="020B0604030504040204" pitchFamily="34" charset="-120"/>
                          <a:ea typeface="微軟正黑體" panose="020B0604030504040204" pitchFamily="34" charset="-120"/>
                        </a:rPr>
                        <a:t>      </a:t>
                      </a:r>
                      <a:r>
                        <a:rPr lang="en-US" altLang="zh-TW" sz="1400" kern="150" dirty="0">
                          <a:effectLst/>
                          <a:latin typeface="新細明體" panose="02020500000000000000" pitchFamily="18" charset="-120"/>
                          <a:ea typeface="+mn-ea"/>
                        </a:rPr>
                        <a:t>□</a:t>
                      </a:r>
                      <a:r>
                        <a:rPr lang="zh-TW" sz="1400" kern="150" dirty="0">
                          <a:effectLst/>
                          <a:latin typeface="微軟正黑體" panose="020B0604030504040204" pitchFamily="34" charset="-120"/>
                          <a:ea typeface="微軟正黑體" panose="020B0604030504040204" pitchFamily="34" charset="-120"/>
                        </a:rPr>
                        <a:t> </a:t>
                      </a:r>
                      <a:r>
                        <a:rPr lang="en-US" sz="1400" kern="150" dirty="0">
                          <a:effectLst/>
                          <a:latin typeface="微軟正黑體" panose="020B0604030504040204" pitchFamily="34" charset="-120"/>
                          <a:ea typeface="微軟正黑體" panose="020B0604030504040204" pitchFamily="34" charset="-120"/>
                        </a:rPr>
                        <a:t>11~100</a:t>
                      </a:r>
                      <a:r>
                        <a:rPr lang="zh-TW" sz="1400" kern="150" dirty="0">
                          <a:effectLst/>
                          <a:latin typeface="微軟正黑體" panose="020B0604030504040204" pitchFamily="34" charset="-120"/>
                          <a:ea typeface="微軟正黑體" panose="020B0604030504040204" pitchFamily="34" charset="-120"/>
                        </a:rPr>
                        <a:t>家</a:t>
                      </a:r>
                      <a:r>
                        <a:rPr lang="en-US" sz="1400" kern="150" dirty="0">
                          <a:effectLst/>
                          <a:latin typeface="微軟正黑體" panose="020B0604030504040204" pitchFamily="34" charset="-120"/>
                          <a:ea typeface="微軟正黑體" panose="020B0604030504040204" pitchFamily="34" charset="-120"/>
                        </a:rPr>
                        <a:t>     </a:t>
                      </a:r>
                      <a:r>
                        <a:rPr lang="zh-TW" sz="1400" kern="150" dirty="0">
                          <a:effectLst/>
                          <a:latin typeface="微軟正黑體" panose="020B0604030504040204" pitchFamily="34" charset="-120"/>
                          <a:ea typeface="微軟正黑體" panose="020B0604030504040204" pitchFamily="34" charset="-120"/>
                        </a:rPr>
                        <a:t> </a:t>
                      </a:r>
                      <a:r>
                        <a:rPr lang="en-US" altLang="zh-TW" sz="1400" kern="150" dirty="0">
                          <a:effectLst/>
                          <a:latin typeface="新細明體" panose="02020500000000000000" pitchFamily="18" charset="-120"/>
                          <a:ea typeface="+mn-ea"/>
                        </a:rPr>
                        <a:t>□ </a:t>
                      </a:r>
                      <a:r>
                        <a:rPr lang="en-US" sz="1400" kern="150" dirty="0">
                          <a:effectLst/>
                          <a:latin typeface="微軟正黑體" panose="020B0604030504040204" pitchFamily="34" charset="-120"/>
                          <a:ea typeface="微軟正黑體" panose="020B0604030504040204" pitchFamily="34" charset="-120"/>
                        </a:rPr>
                        <a:t>101~200</a:t>
                      </a:r>
                      <a:r>
                        <a:rPr lang="zh-TW" sz="1400" kern="150" dirty="0">
                          <a:effectLst/>
                          <a:latin typeface="微軟正黑體" panose="020B0604030504040204" pitchFamily="34" charset="-120"/>
                          <a:ea typeface="微軟正黑體" panose="020B0604030504040204" pitchFamily="34" charset="-120"/>
                        </a:rPr>
                        <a:t>家</a:t>
                      </a:r>
                      <a:r>
                        <a:rPr lang="en-US" sz="1400" kern="150" dirty="0">
                          <a:effectLst/>
                          <a:latin typeface="微軟正黑體" panose="020B0604030504040204" pitchFamily="34" charset="-120"/>
                          <a:ea typeface="微軟正黑體" panose="020B0604030504040204" pitchFamily="34" charset="-120"/>
                        </a:rPr>
                        <a:t>      </a:t>
                      </a:r>
                      <a:r>
                        <a:rPr lang="en-US" altLang="zh-TW" sz="1400" kern="150" dirty="0">
                          <a:effectLst/>
                          <a:latin typeface="新細明體" panose="02020500000000000000" pitchFamily="18" charset="-120"/>
                          <a:ea typeface="+mn-ea"/>
                        </a:rPr>
                        <a:t>□</a:t>
                      </a:r>
                      <a:r>
                        <a:rPr lang="zh-TW" sz="1400" kern="150" dirty="0">
                          <a:effectLst/>
                          <a:latin typeface="微軟正黑體" panose="020B0604030504040204" pitchFamily="34" charset="-120"/>
                          <a:ea typeface="微軟正黑體" panose="020B0604030504040204" pitchFamily="34" charset="-120"/>
                        </a:rPr>
                        <a:t> </a:t>
                      </a:r>
                      <a:r>
                        <a:rPr lang="en-US" sz="1400" kern="150" dirty="0">
                          <a:effectLst/>
                          <a:latin typeface="微軟正黑體" panose="020B0604030504040204" pitchFamily="34" charset="-120"/>
                          <a:ea typeface="微軟正黑體" panose="020B0604030504040204" pitchFamily="34" charset="-120"/>
                        </a:rPr>
                        <a:t>201~300</a:t>
                      </a:r>
                      <a:r>
                        <a:rPr lang="zh-TW" sz="1400" kern="150" dirty="0">
                          <a:effectLst/>
                          <a:latin typeface="微軟正黑體" panose="020B0604030504040204" pitchFamily="34" charset="-120"/>
                          <a:ea typeface="微軟正黑體" panose="020B0604030504040204" pitchFamily="34" charset="-120"/>
                        </a:rPr>
                        <a:t>家</a:t>
                      </a:r>
                      <a:r>
                        <a:rPr lang="en-US" sz="1400" kern="150" dirty="0">
                          <a:effectLst/>
                          <a:latin typeface="微軟正黑體" panose="020B0604030504040204" pitchFamily="34" charset="-120"/>
                          <a:ea typeface="微軟正黑體" panose="020B0604030504040204" pitchFamily="34" charset="-120"/>
                        </a:rPr>
                        <a:t>     </a:t>
                      </a:r>
                      <a:r>
                        <a:rPr lang="en-US" altLang="zh-TW" sz="1400" kern="150" dirty="0">
                          <a:effectLst/>
                          <a:latin typeface="新細明體" panose="02020500000000000000" pitchFamily="18" charset="-120"/>
                          <a:ea typeface="+mn-ea"/>
                        </a:rPr>
                        <a:t>□</a:t>
                      </a:r>
                      <a:r>
                        <a:rPr lang="zh-TW" sz="1400" kern="150" dirty="0">
                          <a:effectLst/>
                          <a:latin typeface="微軟正黑體" panose="020B0604030504040204" pitchFamily="34" charset="-120"/>
                          <a:ea typeface="微軟正黑體" panose="020B0604030504040204" pitchFamily="34" charset="-120"/>
                        </a:rPr>
                        <a:t> </a:t>
                      </a:r>
                      <a:r>
                        <a:rPr lang="en-US" sz="1400" kern="150" dirty="0">
                          <a:effectLst/>
                          <a:latin typeface="微軟正黑體" panose="020B0604030504040204" pitchFamily="34" charset="-120"/>
                          <a:ea typeface="微軟正黑體" panose="020B0604030504040204" pitchFamily="34" charset="-120"/>
                        </a:rPr>
                        <a:t>301~400</a:t>
                      </a:r>
                      <a:r>
                        <a:rPr lang="zh-TW" sz="1400" kern="150" dirty="0">
                          <a:effectLst/>
                          <a:latin typeface="微軟正黑體" panose="020B0604030504040204" pitchFamily="34" charset="-120"/>
                          <a:ea typeface="微軟正黑體" panose="020B0604030504040204" pitchFamily="34" charset="-120"/>
                        </a:rPr>
                        <a:t>家</a:t>
                      </a:r>
                      <a:r>
                        <a:rPr lang="en-US" sz="1400" kern="150" dirty="0">
                          <a:effectLst/>
                          <a:latin typeface="微軟正黑體" panose="020B0604030504040204" pitchFamily="34" charset="-120"/>
                          <a:ea typeface="微軟正黑體" panose="020B0604030504040204" pitchFamily="34" charset="-120"/>
                        </a:rPr>
                        <a:t>     </a:t>
                      </a:r>
                      <a:r>
                        <a:rPr lang="en-US" altLang="zh-TW" sz="1400" kern="150" dirty="0">
                          <a:effectLst/>
                          <a:latin typeface="新細明體" panose="02020500000000000000" pitchFamily="18" charset="-120"/>
                          <a:ea typeface="+mn-ea"/>
                        </a:rPr>
                        <a:t>□</a:t>
                      </a:r>
                      <a:r>
                        <a:rPr lang="en-US" sz="1400" kern="150" dirty="0">
                          <a:effectLst/>
                          <a:latin typeface="微軟正黑體" panose="020B0604030504040204" pitchFamily="34" charset="-120"/>
                          <a:ea typeface="微軟正黑體" panose="020B0604030504040204" pitchFamily="34" charset="-120"/>
                        </a:rPr>
                        <a:t> </a:t>
                      </a:r>
                      <a:r>
                        <a:rPr lang="zh-TW" sz="1400" kern="150" dirty="0">
                          <a:effectLst/>
                          <a:latin typeface="微軟正黑體" panose="020B0604030504040204" pitchFamily="34" charset="-120"/>
                          <a:ea typeface="微軟正黑體" panose="020B0604030504040204" pitchFamily="34" charset="-120"/>
                        </a:rPr>
                        <a:t> </a:t>
                      </a:r>
                      <a:r>
                        <a:rPr lang="en-US" sz="1400" kern="150" dirty="0">
                          <a:effectLst/>
                          <a:latin typeface="微軟正黑體" panose="020B0604030504040204" pitchFamily="34" charset="-120"/>
                          <a:ea typeface="微軟正黑體" panose="020B0604030504040204" pitchFamily="34" charset="-120"/>
                        </a:rPr>
                        <a:t>401~500</a:t>
                      </a:r>
                      <a:r>
                        <a:rPr lang="zh-TW" sz="1400" kern="150" dirty="0">
                          <a:effectLst/>
                          <a:latin typeface="微軟正黑體" panose="020B0604030504040204" pitchFamily="34" charset="-120"/>
                          <a:ea typeface="微軟正黑體" panose="020B0604030504040204" pitchFamily="34" charset="-120"/>
                        </a:rPr>
                        <a:t>家</a:t>
                      </a:r>
                      <a:r>
                        <a:rPr lang="en-US" altLang="zh-TW" sz="1400" kern="150" dirty="0">
                          <a:effectLst/>
                          <a:latin typeface="微軟正黑體" panose="020B0604030504040204" pitchFamily="34" charset="-120"/>
                          <a:ea typeface="微軟正黑體" panose="020B0604030504040204" pitchFamily="34" charset="-120"/>
                        </a:rPr>
                        <a:t>  </a:t>
                      </a:r>
                      <a:r>
                        <a:rPr lang="en-US" sz="1400" kern="150" dirty="0">
                          <a:effectLst/>
                          <a:latin typeface="微軟正黑體" panose="020B0604030504040204" pitchFamily="34" charset="-120"/>
                          <a:ea typeface="微軟正黑體" panose="020B0604030504040204" pitchFamily="34" charset="-120"/>
                        </a:rPr>
                        <a:t>    </a:t>
                      </a:r>
                      <a:r>
                        <a:rPr lang="en-US" altLang="zh-TW" sz="1400" kern="150" dirty="0">
                          <a:effectLst/>
                          <a:latin typeface="新細明體" panose="02020500000000000000" pitchFamily="18" charset="-120"/>
                          <a:ea typeface="+mn-ea"/>
                        </a:rPr>
                        <a:t>□</a:t>
                      </a:r>
                      <a:r>
                        <a:rPr lang="zh-TW" sz="1400" kern="150" dirty="0">
                          <a:effectLst/>
                          <a:latin typeface="微軟正黑體" panose="020B0604030504040204" pitchFamily="34" charset="-120"/>
                          <a:ea typeface="微軟正黑體" panose="020B0604030504040204" pitchFamily="34" charset="-120"/>
                        </a:rPr>
                        <a:t> </a:t>
                      </a:r>
                      <a:r>
                        <a:rPr lang="en-US" sz="1400" kern="150" dirty="0">
                          <a:effectLst/>
                          <a:latin typeface="微軟正黑體" panose="020B0604030504040204" pitchFamily="34" charset="-120"/>
                          <a:ea typeface="微軟正黑體" panose="020B0604030504040204" pitchFamily="34" charset="-120"/>
                        </a:rPr>
                        <a:t>501</a:t>
                      </a:r>
                      <a:r>
                        <a:rPr lang="zh-TW" sz="1400" kern="150" dirty="0">
                          <a:effectLst/>
                          <a:latin typeface="微軟正黑體" panose="020B0604030504040204" pitchFamily="34" charset="-120"/>
                          <a:ea typeface="微軟正黑體" panose="020B0604030504040204" pitchFamily="34" charset="-120"/>
                        </a:rPr>
                        <a:t>家以上</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3972" marR="13972" marT="13972" marB="13972" anchor="ct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3059811280"/>
                  </a:ext>
                </a:extLst>
              </a:tr>
              <a:tr h="929003">
                <a:tc>
                  <a:txBody>
                    <a:bodyPr/>
                    <a:lstStyle/>
                    <a:p>
                      <a:pPr algn="ctr"/>
                      <a:r>
                        <a:rPr lang="zh-TW" sz="1400" b="1" kern="150" dirty="0">
                          <a:effectLst/>
                          <a:latin typeface="微軟正黑體" panose="020B0604030504040204" pitchFamily="34" charset="-120"/>
                          <a:ea typeface="微軟正黑體" panose="020B0604030504040204" pitchFamily="34" charset="-120"/>
                        </a:rPr>
                        <a:t>方案類別</a:t>
                      </a:r>
                    </a:p>
                  </a:txBody>
                  <a:tcPr marL="13972" marR="13972" marT="13972" marB="13972" anchor="ctr">
                    <a:solidFill>
                      <a:schemeClr val="accent5">
                        <a:lumMod val="40000"/>
                        <a:lumOff val="60000"/>
                      </a:schemeClr>
                    </a:solidFill>
                  </a:tcPr>
                </a:tc>
                <a:tc gridSpan="3">
                  <a:txBody>
                    <a:bodyPr/>
                    <a:lstStyle/>
                    <a:p>
                      <a:pPr marL="76200" algn="just">
                        <a:lnSpc>
                          <a:spcPct val="150000"/>
                        </a:lnSpc>
                      </a:pPr>
                      <a:r>
                        <a:rPr lang="en-US" altLang="zh-TW" sz="1400" kern="150" dirty="0">
                          <a:effectLst/>
                          <a:latin typeface="新細明體" panose="02020500000000000000" pitchFamily="18" charset="-120"/>
                          <a:ea typeface="+mn-ea"/>
                        </a:rPr>
                        <a:t>□</a:t>
                      </a:r>
                      <a:r>
                        <a:rPr lang="zh-TW" sz="1400" kern="150" dirty="0">
                          <a:effectLst/>
                          <a:latin typeface="微軟正黑體" panose="020B0604030504040204" pitchFamily="34" charset="-120"/>
                          <a:ea typeface="微軟正黑體" panose="020B0604030504040204" pitchFamily="34" charset="-120"/>
                        </a:rPr>
                        <a:t> 進銷存管理</a:t>
                      </a:r>
                      <a:r>
                        <a:rPr lang="en-US" sz="1400" kern="150" dirty="0">
                          <a:effectLst/>
                          <a:latin typeface="微軟正黑體" panose="020B0604030504040204" pitchFamily="34" charset="-120"/>
                          <a:ea typeface="微軟正黑體" panose="020B0604030504040204" pitchFamily="34" charset="-120"/>
                        </a:rPr>
                        <a:t>        </a:t>
                      </a:r>
                      <a:r>
                        <a:rPr lang="en-US" altLang="zh-TW" sz="1400" kern="150" dirty="0">
                          <a:effectLst/>
                          <a:latin typeface="新細明體" panose="02020500000000000000" pitchFamily="18" charset="-120"/>
                          <a:ea typeface="+mn-ea"/>
                        </a:rPr>
                        <a:t>□</a:t>
                      </a:r>
                      <a:r>
                        <a:rPr lang="zh-TW" sz="1400" kern="150" dirty="0">
                          <a:effectLst/>
                          <a:latin typeface="微軟正黑體" panose="020B0604030504040204" pitchFamily="34" charset="-120"/>
                          <a:ea typeface="微軟正黑體" panose="020B0604030504040204" pitchFamily="34" charset="-120"/>
                        </a:rPr>
                        <a:t> 企業資源規劃</a:t>
                      </a:r>
                      <a:r>
                        <a:rPr lang="en-US" sz="1400" kern="150" dirty="0">
                          <a:effectLst/>
                          <a:latin typeface="微軟正黑體" panose="020B0604030504040204" pitchFamily="34" charset="-120"/>
                          <a:ea typeface="微軟正黑體" panose="020B0604030504040204" pitchFamily="34" charset="-120"/>
                        </a:rPr>
                        <a:t>(ERP)      </a:t>
                      </a:r>
                      <a:r>
                        <a:rPr lang="en-US" altLang="zh-TW" sz="1400" kern="150" dirty="0">
                          <a:effectLst/>
                          <a:latin typeface="新細明體" panose="02020500000000000000" pitchFamily="18" charset="-120"/>
                          <a:ea typeface="+mn-ea"/>
                        </a:rPr>
                        <a:t>□</a:t>
                      </a:r>
                      <a:r>
                        <a:rPr lang="zh-TW" sz="1400" kern="150" dirty="0">
                          <a:effectLst/>
                          <a:latin typeface="微軟正黑體" panose="020B0604030504040204" pitchFamily="34" charset="-120"/>
                          <a:ea typeface="微軟正黑體" panose="020B0604030504040204" pitchFamily="34" charset="-120"/>
                        </a:rPr>
                        <a:t> 財會管理</a:t>
                      </a:r>
                      <a:r>
                        <a:rPr lang="en-US" altLang="zh-TW" sz="1400" kern="150" dirty="0">
                          <a:effectLst/>
                          <a:latin typeface="微軟正黑體" panose="020B0604030504040204" pitchFamily="34" charset="-120"/>
                          <a:ea typeface="微軟正黑體" panose="020B0604030504040204" pitchFamily="34" charset="-120"/>
                        </a:rPr>
                        <a:t>         </a:t>
                      </a:r>
                      <a:r>
                        <a:rPr lang="en-US" altLang="zh-TW" sz="1400" kern="150" dirty="0">
                          <a:effectLst/>
                          <a:latin typeface="新細明體" panose="02020500000000000000" pitchFamily="18" charset="-120"/>
                          <a:ea typeface="+mn-ea"/>
                        </a:rPr>
                        <a:t>□</a:t>
                      </a:r>
                      <a:r>
                        <a:rPr lang="en-US" altLang="zh-TW" sz="1400" kern="150" dirty="0">
                          <a:effectLst/>
                          <a:latin typeface="微軟正黑體" panose="020B0604030504040204" pitchFamily="34" charset="-120"/>
                          <a:ea typeface="微軟正黑體" panose="020B0604030504040204" pitchFamily="34" charset="-120"/>
                        </a:rPr>
                        <a:t> </a:t>
                      </a:r>
                      <a:r>
                        <a:rPr lang="zh-TW" sz="1400" kern="150" dirty="0">
                          <a:effectLst/>
                          <a:latin typeface="微軟正黑體" panose="020B0604030504040204" pitchFamily="34" charset="-120"/>
                          <a:ea typeface="微軟正黑體" panose="020B0604030504040204" pitchFamily="34" charset="-120"/>
                        </a:rPr>
                        <a:t>人力資源管理</a:t>
                      </a:r>
                      <a:r>
                        <a:rPr lang="en-US" sz="1400" kern="150" dirty="0">
                          <a:effectLst/>
                          <a:latin typeface="微軟正黑體" panose="020B0604030504040204" pitchFamily="34" charset="-120"/>
                          <a:ea typeface="微軟正黑體" panose="020B0604030504040204" pitchFamily="34" charset="-120"/>
                        </a:rPr>
                        <a:t>(HR)       </a:t>
                      </a:r>
                      <a:r>
                        <a:rPr lang="en-US" altLang="zh-TW" sz="1400" kern="150" dirty="0">
                          <a:effectLst/>
                          <a:latin typeface="新細明體" panose="02020500000000000000" pitchFamily="18" charset="-120"/>
                          <a:ea typeface="+mn-ea"/>
                        </a:rPr>
                        <a:t>□</a:t>
                      </a:r>
                      <a:r>
                        <a:rPr lang="zh-TW" sz="1400" kern="150" dirty="0">
                          <a:effectLst/>
                          <a:latin typeface="微軟正黑體" panose="020B0604030504040204" pitchFamily="34" charset="-120"/>
                          <a:ea typeface="微軟正黑體" panose="020B0604030504040204" pitchFamily="34" charset="-120"/>
                        </a:rPr>
                        <a:t> 客戶關係管理</a:t>
                      </a:r>
                      <a:r>
                        <a:rPr lang="en-US" sz="1400" kern="150" dirty="0">
                          <a:effectLst/>
                          <a:latin typeface="微軟正黑體" panose="020B0604030504040204" pitchFamily="34" charset="-120"/>
                          <a:ea typeface="微軟正黑體" panose="020B0604030504040204" pitchFamily="34" charset="-120"/>
                        </a:rPr>
                        <a:t>(CRM)   </a:t>
                      </a:r>
                    </a:p>
                    <a:p>
                      <a:pPr marL="76200" algn="just">
                        <a:lnSpc>
                          <a:spcPct val="150000"/>
                        </a:lnSpc>
                      </a:pPr>
                      <a:r>
                        <a:rPr lang="en-US" altLang="zh-TW" sz="1400" kern="150" dirty="0">
                          <a:effectLst/>
                          <a:latin typeface="新細明體" panose="02020500000000000000" pitchFamily="18" charset="-120"/>
                          <a:ea typeface="+mn-ea"/>
                        </a:rPr>
                        <a:t>□</a:t>
                      </a:r>
                      <a:r>
                        <a:rPr lang="zh-TW" sz="1400" kern="150" dirty="0">
                          <a:effectLst/>
                          <a:latin typeface="微軟正黑體" panose="020B0604030504040204" pitchFamily="34" charset="-120"/>
                          <a:ea typeface="微軟正黑體" panose="020B0604030504040204" pitchFamily="34" charset="-120"/>
                        </a:rPr>
                        <a:t> 雲端辦公協作</a:t>
                      </a:r>
                      <a:r>
                        <a:rPr lang="en-US" altLang="zh-TW" sz="1400" kern="150" dirty="0">
                          <a:effectLst/>
                          <a:latin typeface="微軟正黑體" panose="020B0604030504040204" pitchFamily="34" charset="-120"/>
                          <a:ea typeface="微軟正黑體" panose="020B0604030504040204" pitchFamily="34" charset="-120"/>
                        </a:rPr>
                        <a:t>    </a:t>
                      </a:r>
                      <a:r>
                        <a:rPr lang="en-US" altLang="zh-TW" sz="1400" kern="150" dirty="0">
                          <a:effectLst/>
                          <a:latin typeface="新細明體" panose="02020500000000000000" pitchFamily="18" charset="-120"/>
                          <a:ea typeface="+mn-ea"/>
                        </a:rPr>
                        <a:t>□</a:t>
                      </a:r>
                      <a:r>
                        <a:rPr lang="zh-TW" sz="1400" kern="150" dirty="0">
                          <a:effectLst/>
                          <a:latin typeface="微軟正黑體" panose="020B0604030504040204" pitchFamily="34" charset="-120"/>
                          <a:ea typeface="微軟正黑體" panose="020B0604030504040204" pitchFamily="34" charset="-120"/>
                        </a:rPr>
                        <a:t> 雲端收銀機</a:t>
                      </a:r>
                      <a:r>
                        <a:rPr lang="en-US" sz="1400" kern="150" dirty="0">
                          <a:effectLst/>
                          <a:latin typeface="微軟正黑體" panose="020B0604030504040204" pitchFamily="34" charset="-120"/>
                          <a:ea typeface="微軟正黑體" panose="020B0604030504040204" pitchFamily="34" charset="-120"/>
                        </a:rPr>
                        <a:t>(POS)         </a:t>
                      </a:r>
                      <a:r>
                        <a:rPr lang="en-US" altLang="zh-TW" sz="1400" kern="150" dirty="0">
                          <a:effectLst/>
                          <a:latin typeface="新細明體" panose="02020500000000000000" pitchFamily="18" charset="-120"/>
                          <a:ea typeface="+mn-ea"/>
                        </a:rPr>
                        <a:t>□</a:t>
                      </a:r>
                      <a:r>
                        <a:rPr lang="zh-TW" sz="1400" kern="150" dirty="0">
                          <a:effectLst/>
                          <a:latin typeface="微軟正黑體" panose="020B0604030504040204" pitchFamily="34" charset="-120"/>
                          <a:ea typeface="微軟正黑體" panose="020B0604030504040204" pitchFamily="34" charset="-120"/>
                        </a:rPr>
                        <a:t> 生產管理</a:t>
                      </a:r>
                      <a:r>
                        <a:rPr lang="en-US" sz="1400" kern="150" dirty="0">
                          <a:effectLst/>
                          <a:latin typeface="微軟正黑體" panose="020B0604030504040204" pitchFamily="34" charset="-120"/>
                          <a:ea typeface="微軟正黑體" panose="020B0604030504040204" pitchFamily="34" charset="-120"/>
                        </a:rPr>
                        <a:t>         </a:t>
                      </a:r>
                      <a:r>
                        <a:rPr lang="en-US" altLang="zh-TW" sz="1400" kern="150" dirty="0">
                          <a:effectLst/>
                          <a:latin typeface="新細明體" panose="02020500000000000000" pitchFamily="18" charset="-120"/>
                          <a:ea typeface="+mn-ea"/>
                        </a:rPr>
                        <a:t>□</a:t>
                      </a:r>
                      <a:r>
                        <a:rPr lang="zh-TW" sz="1400" kern="150" dirty="0">
                          <a:effectLst/>
                          <a:latin typeface="微軟正黑體" panose="020B0604030504040204" pitchFamily="34" charset="-120"/>
                          <a:ea typeface="微軟正黑體" panose="020B0604030504040204" pitchFamily="34" charset="-120"/>
                        </a:rPr>
                        <a:t> 電子發票</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3972" marR="13972" marT="13972" marB="13972" anchor="ct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2288291796"/>
                  </a:ext>
                </a:extLst>
              </a:tr>
              <a:tr h="681743">
                <a:tc>
                  <a:txBody>
                    <a:bodyPr/>
                    <a:lstStyle/>
                    <a:p>
                      <a:pPr algn="ctr"/>
                      <a:r>
                        <a:rPr lang="zh-TW" sz="1400" b="1" kern="150" dirty="0">
                          <a:effectLst/>
                          <a:latin typeface="微軟正黑體" panose="020B0604030504040204" pitchFamily="34" charset="-120"/>
                          <a:ea typeface="微軟正黑體" panose="020B0604030504040204" pitchFamily="34" charset="-120"/>
                        </a:rPr>
                        <a:t>適用行業別</a:t>
                      </a:r>
                    </a:p>
                  </a:txBody>
                  <a:tcPr marL="13972" marR="13972" marT="13972" marB="13972" anchor="ctr">
                    <a:solidFill>
                      <a:schemeClr val="accent5">
                        <a:lumMod val="40000"/>
                        <a:lumOff val="60000"/>
                      </a:schemeClr>
                    </a:solidFill>
                  </a:tcPr>
                </a:tc>
                <a:tc gridSpan="3">
                  <a:txBody>
                    <a:bodyPr/>
                    <a:lstStyle/>
                    <a:p>
                      <a:pPr marL="76200" algn="just">
                        <a:lnSpc>
                          <a:spcPct val="150000"/>
                        </a:lnSpc>
                      </a:pPr>
                      <a:r>
                        <a:rPr lang="en-US" altLang="zh-TW" sz="1400" kern="150" dirty="0">
                          <a:effectLst/>
                          <a:latin typeface="新細明體" panose="02020500000000000000" pitchFamily="18" charset="-120"/>
                          <a:ea typeface="+mn-ea"/>
                        </a:rPr>
                        <a:t>□</a:t>
                      </a:r>
                      <a:r>
                        <a:rPr lang="zh-TW" sz="1400" kern="150" dirty="0">
                          <a:effectLst/>
                          <a:latin typeface="微軟正黑體" panose="020B0604030504040204" pitchFamily="34" charset="-120"/>
                          <a:ea typeface="微軟正黑體" panose="020B0604030504040204" pitchFamily="34" charset="-120"/>
                        </a:rPr>
                        <a:t> 不限產業</a:t>
                      </a:r>
                      <a:r>
                        <a:rPr lang="en-US" sz="1400" kern="150" dirty="0">
                          <a:effectLst/>
                          <a:latin typeface="微軟正黑體" panose="020B0604030504040204" pitchFamily="34" charset="-120"/>
                          <a:ea typeface="微軟正黑體" panose="020B0604030504040204" pitchFamily="34" charset="-120"/>
                        </a:rPr>
                        <a:t>   </a:t>
                      </a:r>
                      <a:r>
                        <a:rPr lang="en-US" altLang="zh-TW" sz="1400" kern="150" dirty="0">
                          <a:effectLst/>
                          <a:latin typeface="新細明體" panose="02020500000000000000" pitchFamily="18" charset="-120"/>
                          <a:ea typeface="+mn-ea"/>
                        </a:rPr>
                        <a:t>□</a:t>
                      </a:r>
                      <a:r>
                        <a:rPr lang="zh-TW" sz="1400" kern="150" dirty="0">
                          <a:effectLst/>
                          <a:latin typeface="微軟正黑體" panose="020B0604030504040204" pitchFamily="34" charset="-120"/>
                          <a:ea typeface="微軟正黑體" panose="020B0604030504040204" pitchFamily="34" charset="-120"/>
                        </a:rPr>
                        <a:t> 製造業</a:t>
                      </a:r>
                      <a:r>
                        <a:rPr lang="en-US" sz="1400" kern="150" dirty="0">
                          <a:effectLst/>
                          <a:latin typeface="微軟正黑體" panose="020B0604030504040204" pitchFamily="34" charset="-120"/>
                          <a:ea typeface="微軟正黑體" panose="020B0604030504040204" pitchFamily="34" charset="-120"/>
                        </a:rPr>
                        <a:t>      </a:t>
                      </a:r>
                      <a:r>
                        <a:rPr lang="en-US" altLang="zh-TW" sz="1400" kern="150" dirty="0">
                          <a:effectLst/>
                          <a:latin typeface="新細明體" panose="02020500000000000000" pitchFamily="18" charset="-120"/>
                          <a:ea typeface="+mn-ea"/>
                        </a:rPr>
                        <a:t>□</a:t>
                      </a:r>
                      <a:r>
                        <a:rPr lang="zh-TW" sz="1400" kern="150" dirty="0">
                          <a:effectLst/>
                          <a:latin typeface="微軟正黑體" panose="020B0604030504040204" pitchFamily="34" charset="-120"/>
                          <a:ea typeface="微軟正黑體" panose="020B0604030504040204" pitchFamily="34" charset="-120"/>
                        </a:rPr>
                        <a:t> 批發零售業</a:t>
                      </a:r>
                      <a:r>
                        <a:rPr lang="en-US" sz="1400" kern="150" dirty="0">
                          <a:effectLst/>
                          <a:latin typeface="微軟正黑體" panose="020B0604030504040204" pitchFamily="34" charset="-120"/>
                          <a:ea typeface="微軟正黑體" panose="020B0604030504040204" pitchFamily="34" charset="-120"/>
                        </a:rPr>
                        <a:t>      </a:t>
                      </a:r>
                      <a:r>
                        <a:rPr lang="en-US" altLang="zh-TW" sz="1400" kern="150" dirty="0">
                          <a:effectLst/>
                          <a:latin typeface="新細明體" panose="02020500000000000000" pitchFamily="18" charset="-120"/>
                          <a:ea typeface="+mn-ea"/>
                        </a:rPr>
                        <a:t>□</a:t>
                      </a:r>
                      <a:r>
                        <a:rPr lang="zh-TW" sz="1400" kern="150" dirty="0">
                          <a:effectLst/>
                          <a:latin typeface="微軟正黑體" panose="020B0604030504040204" pitchFamily="34" charset="-120"/>
                          <a:ea typeface="微軟正黑體" panose="020B0604030504040204" pitchFamily="34" charset="-120"/>
                        </a:rPr>
                        <a:t> 住宿及餐飲業</a:t>
                      </a:r>
                      <a:r>
                        <a:rPr lang="en-US" altLang="zh-TW" sz="1400" kern="150" dirty="0">
                          <a:effectLst/>
                          <a:latin typeface="微軟正黑體" panose="020B0604030504040204" pitchFamily="34" charset="-120"/>
                          <a:ea typeface="微軟正黑體" panose="020B0604030504040204" pitchFamily="34" charset="-120"/>
                        </a:rPr>
                        <a:t>    </a:t>
                      </a:r>
                      <a:r>
                        <a:rPr lang="en-US" altLang="zh-TW" sz="1400" kern="150" dirty="0">
                          <a:effectLst/>
                          <a:latin typeface="新細明體" panose="02020500000000000000" pitchFamily="18" charset="-120"/>
                          <a:ea typeface="+mn-ea"/>
                        </a:rPr>
                        <a:t>□</a:t>
                      </a:r>
                      <a:r>
                        <a:rPr lang="en-US" altLang="zh-TW" sz="1400" kern="150" dirty="0">
                          <a:effectLst/>
                          <a:latin typeface="微軟正黑體" panose="020B0604030504040204" pitchFamily="34" charset="-120"/>
                          <a:ea typeface="微軟正黑體" panose="020B0604030504040204" pitchFamily="34" charset="-120"/>
                        </a:rPr>
                        <a:t> </a:t>
                      </a:r>
                      <a:r>
                        <a:rPr lang="zh-TW" sz="1400" kern="150" dirty="0">
                          <a:effectLst/>
                          <a:latin typeface="微軟正黑體" panose="020B0604030504040204" pitchFamily="34" charset="-120"/>
                          <a:ea typeface="微軟正黑體" panose="020B0604030504040204" pitchFamily="34" charset="-120"/>
                        </a:rPr>
                        <a:t>運輸及倉儲物流</a:t>
                      </a:r>
                      <a:r>
                        <a:rPr lang="en-US" sz="1400" kern="150" dirty="0">
                          <a:effectLst/>
                          <a:latin typeface="微軟正黑體" panose="020B0604030504040204" pitchFamily="34" charset="-120"/>
                          <a:ea typeface="微軟正黑體" panose="020B0604030504040204" pitchFamily="34" charset="-120"/>
                        </a:rPr>
                        <a:t>    </a:t>
                      </a:r>
                      <a:r>
                        <a:rPr lang="en-US" altLang="zh-TW" sz="1400" kern="150" dirty="0">
                          <a:effectLst/>
                          <a:latin typeface="新細明體" panose="02020500000000000000" pitchFamily="18" charset="-120"/>
                          <a:ea typeface="+mn-ea"/>
                        </a:rPr>
                        <a:t>□</a:t>
                      </a:r>
                      <a:r>
                        <a:rPr lang="zh-TW" sz="1400" kern="150" dirty="0">
                          <a:effectLst/>
                          <a:latin typeface="微軟正黑體" panose="020B0604030504040204" pitchFamily="34" charset="-120"/>
                          <a:ea typeface="微軟正黑體" panose="020B0604030504040204" pitchFamily="34" charset="-120"/>
                        </a:rPr>
                        <a:t> 出版、影音、傳播及資通訊服務</a:t>
                      </a:r>
                    </a:p>
                    <a:p>
                      <a:pPr marL="76200" algn="just">
                        <a:lnSpc>
                          <a:spcPct val="150000"/>
                        </a:lnSpc>
                      </a:pPr>
                      <a:r>
                        <a:rPr lang="en-US" altLang="zh-TW" sz="1400" kern="150" dirty="0">
                          <a:effectLst/>
                          <a:latin typeface="新細明體" panose="02020500000000000000" pitchFamily="18" charset="-120"/>
                          <a:ea typeface="+mn-ea"/>
                        </a:rPr>
                        <a:t>□</a:t>
                      </a:r>
                      <a:r>
                        <a:rPr lang="zh-TW" sz="1400" kern="150" dirty="0">
                          <a:effectLst/>
                          <a:latin typeface="微軟正黑體" panose="020B0604030504040204" pitchFamily="34" charset="-120"/>
                          <a:ea typeface="微軟正黑體" panose="020B0604030504040204" pitchFamily="34" charset="-120"/>
                        </a:rPr>
                        <a:t> 教育業</a:t>
                      </a:r>
                      <a:r>
                        <a:rPr lang="en-US" sz="1400" kern="150" dirty="0">
                          <a:effectLst/>
                          <a:latin typeface="微軟正黑體" panose="020B0604030504040204" pitchFamily="34" charset="-120"/>
                          <a:ea typeface="微軟正黑體" panose="020B0604030504040204" pitchFamily="34" charset="-120"/>
                        </a:rPr>
                        <a:t>       </a:t>
                      </a:r>
                      <a:r>
                        <a:rPr lang="en-US" altLang="zh-TW" sz="1400" kern="150" dirty="0">
                          <a:effectLst/>
                          <a:latin typeface="新細明體" panose="02020500000000000000" pitchFamily="18" charset="-120"/>
                          <a:ea typeface="+mn-ea"/>
                        </a:rPr>
                        <a:t>□</a:t>
                      </a:r>
                      <a:r>
                        <a:rPr lang="en-US" sz="1400" kern="150" dirty="0">
                          <a:effectLst/>
                          <a:latin typeface="微軟正黑體" panose="020B0604030504040204" pitchFamily="34" charset="-120"/>
                          <a:ea typeface="微軟正黑體" panose="020B0604030504040204" pitchFamily="34" charset="-120"/>
                        </a:rPr>
                        <a:t> </a:t>
                      </a:r>
                      <a:r>
                        <a:rPr lang="zh-TW" sz="1400" kern="150" dirty="0">
                          <a:effectLst/>
                          <a:latin typeface="微軟正黑體" panose="020B0604030504040204" pitchFamily="34" charset="-120"/>
                          <a:ea typeface="微軟正黑體" panose="020B0604030504040204" pitchFamily="34" charset="-120"/>
                        </a:rPr>
                        <a:t>藝術娛樂休閒</a:t>
                      </a:r>
                      <a:r>
                        <a:rPr lang="en-US" sz="1400" kern="150" dirty="0">
                          <a:effectLst/>
                          <a:latin typeface="微軟正黑體" panose="020B0604030504040204" pitchFamily="34" charset="-120"/>
                          <a:ea typeface="微軟正黑體" panose="020B0604030504040204" pitchFamily="34" charset="-120"/>
                        </a:rPr>
                        <a:t>      </a:t>
                      </a:r>
                      <a:r>
                        <a:rPr lang="en-US" altLang="zh-TW" sz="1400" kern="150" dirty="0">
                          <a:effectLst/>
                          <a:latin typeface="新細明體" panose="02020500000000000000" pitchFamily="18" charset="-120"/>
                          <a:ea typeface="+mn-ea"/>
                        </a:rPr>
                        <a:t>□</a:t>
                      </a:r>
                      <a:r>
                        <a:rPr lang="zh-TW" sz="1400" kern="150" dirty="0">
                          <a:effectLst/>
                          <a:latin typeface="微軟正黑體" panose="020B0604030504040204" pitchFamily="34" charset="-120"/>
                          <a:ea typeface="微軟正黑體" panose="020B0604030504040204" pitchFamily="34" charset="-120"/>
                        </a:rPr>
                        <a:t> 金融保險</a:t>
                      </a:r>
                      <a:r>
                        <a:rPr lang="en-US" sz="1400" kern="150" dirty="0">
                          <a:effectLst/>
                          <a:latin typeface="微軟正黑體" panose="020B0604030504040204" pitchFamily="34" charset="-120"/>
                          <a:ea typeface="微軟正黑體" panose="020B0604030504040204" pitchFamily="34" charset="-120"/>
                        </a:rPr>
                        <a:t>      </a:t>
                      </a:r>
                      <a:r>
                        <a:rPr lang="en-US" altLang="zh-TW" sz="1400" kern="150" dirty="0">
                          <a:effectLst/>
                          <a:latin typeface="新細明體" panose="02020500000000000000" pitchFamily="18" charset="-120"/>
                          <a:ea typeface="+mn-ea"/>
                        </a:rPr>
                        <a:t>□</a:t>
                      </a:r>
                      <a:r>
                        <a:rPr lang="zh-TW" sz="1400" kern="150" dirty="0">
                          <a:effectLst/>
                          <a:latin typeface="微軟正黑體" panose="020B0604030504040204" pitchFamily="34" charset="-120"/>
                          <a:ea typeface="微軟正黑體" panose="020B0604030504040204" pitchFamily="34" charset="-120"/>
                        </a:rPr>
                        <a:t> 生技醫療</a:t>
                      </a:r>
                      <a:r>
                        <a:rPr lang="en-US" altLang="zh-TW" sz="1400" kern="150" dirty="0">
                          <a:effectLst/>
                          <a:latin typeface="微軟正黑體" panose="020B0604030504040204" pitchFamily="34" charset="-120"/>
                          <a:ea typeface="微軟正黑體" panose="020B0604030504040204" pitchFamily="34" charset="-120"/>
                        </a:rPr>
                        <a:t>    </a:t>
                      </a:r>
                      <a:r>
                        <a:rPr lang="en-US" altLang="zh-TW" sz="1400" kern="150" dirty="0">
                          <a:effectLst/>
                          <a:latin typeface="新細明體" panose="02020500000000000000" pitchFamily="18" charset="-120"/>
                          <a:ea typeface="+mn-ea"/>
                        </a:rPr>
                        <a:t>□</a:t>
                      </a:r>
                      <a:r>
                        <a:rPr lang="zh-TW" sz="1400" kern="150" dirty="0">
                          <a:effectLst/>
                          <a:latin typeface="微軟正黑體" panose="020B0604030504040204" pitchFamily="34" charset="-120"/>
                          <a:ea typeface="微軟正黑體" panose="020B0604030504040204" pitchFamily="34" charset="-120"/>
                        </a:rPr>
                        <a:t> 營建工程</a:t>
                      </a:r>
                      <a:r>
                        <a:rPr lang="en-US" sz="1400" kern="150" dirty="0">
                          <a:effectLst/>
                          <a:latin typeface="微軟正黑體" panose="020B0604030504040204" pitchFamily="34" charset="-120"/>
                          <a:ea typeface="微軟正黑體" panose="020B0604030504040204" pitchFamily="34" charset="-120"/>
                        </a:rPr>
                        <a:t>     </a:t>
                      </a:r>
                      <a:r>
                        <a:rPr lang="en-US" altLang="zh-TW" sz="1400" kern="150" dirty="0">
                          <a:effectLst/>
                          <a:latin typeface="新細明體" panose="02020500000000000000" pitchFamily="18" charset="-120"/>
                          <a:ea typeface="+mn-ea"/>
                        </a:rPr>
                        <a:t>□</a:t>
                      </a:r>
                      <a:r>
                        <a:rPr lang="zh-TW" sz="1400" kern="150" dirty="0">
                          <a:effectLst/>
                          <a:latin typeface="微軟正黑體" panose="020B0604030504040204" pitchFamily="34" charset="-120"/>
                          <a:ea typeface="微軟正黑體" panose="020B0604030504040204" pitchFamily="34" charset="-120"/>
                        </a:rPr>
                        <a:t> 其他</a:t>
                      </a:r>
                      <a:r>
                        <a:rPr lang="en-US" sz="1400" kern="150" dirty="0">
                          <a:effectLst/>
                          <a:latin typeface="微軟正黑體" panose="020B0604030504040204" pitchFamily="34" charset="-120"/>
                          <a:ea typeface="微軟正黑體" panose="020B0604030504040204" pitchFamily="34" charset="-120"/>
                        </a:rPr>
                        <a:t>______________</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3972" marR="13972" marT="13972" marB="13972" anchor="ct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408717489"/>
                  </a:ext>
                </a:extLst>
              </a:tr>
              <a:tr h="595963">
                <a:tc>
                  <a:txBody>
                    <a:bodyPr/>
                    <a:lstStyle/>
                    <a:p>
                      <a:pPr algn="ctr"/>
                      <a:r>
                        <a:rPr lang="zh-TW" sz="1400" b="1" kern="150" dirty="0">
                          <a:effectLst/>
                          <a:latin typeface="微軟正黑體" panose="020B0604030504040204" pitchFamily="34" charset="-120"/>
                          <a:ea typeface="微軟正黑體" panose="020B0604030504040204" pitchFamily="34" charset="-120"/>
                        </a:rPr>
                        <a:t>適用企業規模</a:t>
                      </a:r>
                    </a:p>
                  </a:txBody>
                  <a:tcPr marL="13972" marR="13972" marT="13972" marB="13972" anchor="ctr">
                    <a:solidFill>
                      <a:schemeClr val="accent5">
                        <a:lumMod val="40000"/>
                        <a:lumOff val="60000"/>
                      </a:schemeClr>
                    </a:solidFill>
                  </a:tcPr>
                </a:tc>
                <a:tc gridSpan="3">
                  <a:txBody>
                    <a:bodyPr/>
                    <a:lstStyle/>
                    <a:p>
                      <a:pPr marL="76200" algn="just"/>
                      <a:r>
                        <a:rPr lang="en-US" altLang="zh-TW" sz="1400" kern="150" dirty="0">
                          <a:effectLst/>
                          <a:latin typeface="新細明體" panose="02020500000000000000" pitchFamily="18" charset="-120"/>
                          <a:ea typeface="+mn-ea"/>
                        </a:rPr>
                        <a:t>□</a:t>
                      </a:r>
                      <a:r>
                        <a:rPr lang="zh-TW" sz="1400" kern="150" dirty="0">
                          <a:effectLst/>
                          <a:latin typeface="微軟正黑體" panose="020B0604030504040204" pitchFamily="34" charset="-120"/>
                          <a:ea typeface="微軟正黑體" panose="020B0604030504040204" pitchFamily="34" charset="-120"/>
                        </a:rPr>
                        <a:t> </a:t>
                      </a:r>
                      <a:r>
                        <a:rPr lang="en-US" sz="1400" kern="150" dirty="0">
                          <a:effectLst/>
                          <a:latin typeface="微軟正黑體" panose="020B0604030504040204" pitchFamily="34" charset="-120"/>
                          <a:ea typeface="微軟正黑體" panose="020B0604030504040204" pitchFamily="34" charset="-120"/>
                        </a:rPr>
                        <a:t>9</a:t>
                      </a:r>
                      <a:r>
                        <a:rPr lang="zh-TW" sz="1400" kern="150" dirty="0">
                          <a:effectLst/>
                          <a:latin typeface="微軟正黑體" panose="020B0604030504040204" pitchFamily="34" charset="-120"/>
                          <a:ea typeface="微軟正黑體" panose="020B0604030504040204" pitchFamily="34" charset="-120"/>
                        </a:rPr>
                        <a:t>人以下</a:t>
                      </a:r>
                      <a:r>
                        <a:rPr lang="en-US" sz="1400" kern="150" dirty="0">
                          <a:effectLst/>
                          <a:latin typeface="微軟正黑體" panose="020B0604030504040204" pitchFamily="34" charset="-120"/>
                          <a:ea typeface="微軟正黑體" panose="020B0604030504040204" pitchFamily="34" charset="-120"/>
                        </a:rPr>
                        <a:t>     </a:t>
                      </a:r>
                      <a:r>
                        <a:rPr lang="en-US" altLang="zh-TW" sz="1400" kern="150" dirty="0">
                          <a:effectLst/>
                          <a:latin typeface="新細明體" panose="02020500000000000000" pitchFamily="18" charset="-120"/>
                          <a:ea typeface="+mn-ea"/>
                        </a:rPr>
                        <a:t>□</a:t>
                      </a:r>
                      <a:r>
                        <a:rPr lang="zh-TW" sz="1400" kern="150" dirty="0">
                          <a:effectLst/>
                          <a:latin typeface="微軟正黑體" panose="020B0604030504040204" pitchFamily="34" charset="-120"/>
                          <a:ea typeface="微軟正黑體" panose="020B0604030504040204" pitchFamily="34" charset="-120"/>
                        </a:rPr>
                        <a:t> </a:t>
                      </a:r>
                      <a:r>
                        <a:rPr lang="en-US" sz="1400" kern="150" dirty="0">
                          <a:effectLst/>
                          <a:latin typeface="微軟正黑體" panose="020B0604030504040204" pitchFamily="34" charset="-120"/>
                          <a:ea typeface="微軟正黑體" panose="020B0604030504040204" pitchFamily="34" charset="-120"/>
                        </a:rPr>
                        <a:t>10~20</a:t>
                      </a:r>
                      <a:r>
                        <a:rPr lang="zh-TW" sz="1400" kern="150" dirty="0">
                          <a:effectLst/>
                          <a:latin typeface="微軟正黑體" panose="020B0604030504040204" pitchFamily="34" charset="-120"/>
                          <a:ea typeface="微軟正黑體" panose="020B0604030504040204" pitchFamily="34" charset="-120"/>
                        </a:rPr>
                        <a:t>人</a:t>
                      </a:r>
                      <a:r>
                        <a:rPr lang="en-US" sz="1400" kern="150" dirty="0">
                          <a:effectLst/>
                          <a:latin typeface="微軟正黑體" panose="020B0604030504040204" pitchFamily="34" charset="-120"/>
                          <a:ea typeface="微軟正黑體" panose="020B0604030504040204" pitchFamily="34" charset="-120"/>
                        </a:rPr>
                        <a:t>     </a:t>
                      </a:r>
                      <a:r>
                        <a:rPr lang="en-US" altLang="zh-TW" sz="1400" kern="150" dirty="0">
                          <a:effectLst/>
                          <a:latin typeface="新細明體" panose="02020500000000000000" pitchFamily="18" charset="-120"/>
                          <a:ea typeface="+mn-ea"/>
                        </a:rPr>
                        <a:t>□</a:t>
                      </a:r>
                      <a:r>
                        <a:rPr lang="zh-TW" sz="1400" kern="150" dirty="0">
                          <a:effectLst/>
                          <a:latin typeface="微軟正黑體" panose="020B0604030504040204" pitchFamily="34" charset="-120"/>
                          <a:ea typeface="微軟正黑體" panose="020B0604030504040204" pitchFamily="34" charset="-120"/>
                        </a:rPr>
                        <a:t> </a:t>
                      </a:r>
                      <a:r>
                        <a:rPr lang="en-US" sz="1400" kern="150" dirty="0">
                          <a:effectLst/>
                          <a:latin typeface="微軟正黑體" panose="020B0604030504040204" pitchFamily="34" charset="-120"/>
                          <a:ea typeface="微軟正黑體" panose="020B0604030504040204" pitchFamily="34" charset="-120"/>
                        </a:rPr>
                        <a:t>21~50</a:t>
                      </a:r>
                      <a:r>
                        <a:rPr lang="zh-TW" sz="1400" kern="150" dirty="0">
                          <a:effectLst/>
                          <a:latin typeface="微軟正黑體" panose="020B0604030504040204" pitchFamily="34" charset="-120"/>
                          <a:ea typeface="微軟正黑體" panose="020B0604030504040204" pitchFamily="34" charset="-120"/>
                        </a:rPr>
                        <a:t>人</a:t>
                      </a:r>
                      <a:r>
                        <a:rPr lang="en-US" sz="1400" kern="150" dirty="0">
                          <a:effectLst/>
                          <a:latin typeface="微軟正黑體" panose="020B0604030504040204" pitchFamily="34" charset="-120"/>
                          <a:ea typeface="微軟正黑體" panose="020B0604030504040204" pitchFamily="34" charset="-120"/>
                        </a:rPr>
                        <a:t>      </a:t>
                      </a:r>
                      <a:r>
                        <a:rPr lang="en-US" altLang="zh-TW" sz="1400" kern="150" dirty="0">
                          <a:effectLst/>
                          <a:latin typeface="新細明體" panose="02020500000000000000" pitchFamily="18" charset="-120"/>
                          <a:ea typeface="+mn-ea"/>
                        </a:rPr>
                        <a:t>□</a:t>
                      </a:r>
                      <a:r>
                        <a:rPr lang="zh-TW" sz="1400" kern="150" dirty="0">
                          <a:effectLst/>
                          <a:latin typeface="微軟正黑體" panose="020B0604030504040204" pitchFamily="34" charset="-120"/>
                          <a:ea typeface="微軟正黑體" panose="020B0604030504040204" pitchFamily="34" charset="-120"/>
                        </a:rPr>
                        <a:t> </a:t>
                      </a:r>
                      <a:r>
                        <a:rPr lang="en-US" sz="1400" kern="150" dirty="0">
                          <a:effectLst/>
                          <a:latin typeface="微軟正黑體" panose="020B0604030504040204" pitchFamily="34" charset="-120"/>
                          <a:ea typeface="微軟正黑體" panose="020B0604030504040204" pitchFamily="34" charset="-120"/>
                        </a:rPr>
                        <a:t>51~100</a:t>
                      </a:r>
                      <a:r>
                        <a:rPr lang="zh-TW" sz="1400" kern="150" dirty="0">
                          <a:effectLst/>
                          <a:latin typeface="微軟正黑體" panose="020B0604030504040204" pitchFamily="34" charset="-120"/>
                          <a:ea typeface="微軟正黑體" panose="020B0604030504040204" pitchFamily="34" charset="-120"/>
                        </a:rPr>
                        <a:t>人</a:t>
                      </a:r>
                      <a:r>
                        <a:rPr lang="en-US" sz="1400" kern="150" dirty="0">
                          <a:effectLst/>
                          <a:latin typeface="微軟正黑體" panose="020B0604030504040204" pitchFamily="34" charset="-120"/>
                          <a:ea typeface="微軟正黑體" panose="020B0604030504040204" pitchFamily="34" charset="-120"/>
                        </a:rPr>
                        <a:t>      </a:t>
                      </a:r>
                      <a:r>
                        <a:rPr lang="en-US" altLang="zh-TW" sz="1400" kern="150" dirty="0">
                          <a:effectLst/>
                          <a:latin typeface="新細明體" panose="02020500000000000000" pitchFamily="18" charset="-120"/>
                          <a:ea typeface="+mn-ea"/>
                        </a:rPr>
                        <a:t>□</a:t>
                      </a:r>
                      <a:r>
                        <a:rPr lang="zh-TW" sz="1400" kern="150" dirty="0">
                          <a:effectLst/>
                          <a:latin typeface="微軟正黑體" panose="020B0604030504040204" pitchFamily="34" charset="-120"/>
                          <a:ea typeface="微軟正黑體" panose="020B0604030504040204" pitchFamily="34" charset="-120"/>
                        </a:rPr>
                        <a:t> </a:t>
                      </a:r>
                      <a:r>
                        <a:rPr lang="en-US" sz="1400" kern="150" dirty="0">
                          <a:effectLst/>
                          <a:latin typeface="微軟正黑體" panose="020B0604030504040204" pitchFamily="34" charset="-120"/>
                          <a:ea typeface="微軟正黑體" panose="020B0604030504040204" pitchFamily="34" charset="-120"/>
                        </a:rPr>
                        <a:t>101~200</a:t>
                      </a:r>
                      <a:r>
                        <a:rPr lang="zh-TW" sz="1400" kern="150" dirty="0">
                          <a:effectLst/>
                          <a:latin typeface="微軟正黑體" panose="020B0604030504040204" pitchFamily="34" charset="-120"/>
                          <a:ea typeface="微軟正黑體" panose="020B0604030504040204" pitchFamily="34" charset="-120"/>
                        </a:rPr>
                        <a:t>人</a:t>
                      </a:r>
                      <a:r>
                        <a:rPr lang="en-US" sz="1400" kern="150" dirty="0">
                          <a:effectLst/>
                          <a:latin typeface="微軟正黑體" panose="020B0604030504040204" pitchFamily="34" charset="-120"/>
                          <a:ea typeface="微軟正黑體" panose="020B0604030504040204" pitchFamily="34" charset="-120"/>
                        </a:rPr>
                        <a:t>  </a:t>
                      </a:r>
                      <a:endParaRPr lang="zh-TW" sz="1400" kern="15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3972" marR="13972" marT="13972" marB="13972" anchor="ct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853650634"/>
                  </a:ext>
                </a:extLst>
              </a:tr>
            </a:tbl>
          </a:graphicData>
        </a:graphic>
      </p:graphicFrame>
      <p:sp>
        <p:nvSpPr>
          <p:cNvPr id="4" name="文字方塊 3">
            <a:extLst>
              <a:ext uri="{FF2B5EF4-FFF2-40B4-BE49-F238E27FC236}">
                <a16:creationId xmlns:a16="http://schemas.microsoft.com/office/drawing/2014/main" id="{B8E769CD-3FFA-48ED-9F03-698BA08F2E88}"/>
              </a:ext>
            </a:extLst>
          </p:cNvPr>
          <p:cNvSpPr txBox="1"/>
          <p:nvPr/>
        </p:nvSpPr>
        <p:spPr>
          <a:xfrm>
            <a:off x="230983" y="6430575"/>
            <a:ext cx="3159917" cy="284550"/>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sz="1200" b="0" i="0" u="none" strike="noStrike" kern="1200" cap="none" spc="0" baseline="0" dirty="0">
                <a:solidFill>
                  <a:srgbClr val="000000"/>
                </a:solidFill>
                <a:uFillTx/>
                <a:latin typeface="微軟正黑體" pitchFamily="34"/>
                <a:ea typeface="微軟正黑體" pitchFamily="34"/>
              </a:rPr>
              <a:t>備註：請</a:t>
            </a:r>
            <a:r>
              <a:rPr lang="zh-TW" altLang="en-US" sz="1200" dirty="0">
                <a:solidFill>
                  <a:srgbClr val="000000"/>
                </a:solidFill>
                <a:latin typeface="微軟正黑體" pitchFamily="34"/>
                <a:ea typeface="微軟正黑體" pitchFamily="34"/>
              </a:rPr>
              <a:t>提案單位</a:t>
            </a:r>
            <a:r>
              <a:rPr lang="zh-TW" sz="1200" b="0" i="0" u="none" strike="noStrike" kern="1200" cap="none" spc="0" baseline="0" dirty="0">
                <a:solidFill>
                  <a:srgbClr val="000000"/>
                </a:solidFill>
                <a:uFillTx/>
                <a:latin typeface="微軟正黑體" pitchFamily="34"/>
                <a:ea typeface="微軟正黑體" pitchFamily="34"/>
              </a:rPr>
              <a:t>自行依簡報需要增減內容</a:t>
            </a:r>
          </a:p>
        </p:txBody>
      </p:sp>
    </p:spTree>
    <p:extLst>
      <p:ext uri="{BB962C8B-B14F-4D97-AF65-F5344CB8AC3E}">
        <p14:creationId xmlns:p14="http://schemas.microsoft.com/office/powerpoint/2010/main" val="3618056547"/>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第一PPT，www.1ppt.com">
  <a:themeElements>
    <a:clrScheme name="自定义 472">
      <a:dk1>
        <a:sysClr val="windowText" lastClr="000000"/>
      </a:dk1>
      <a:lt1>
        <a:sysClr val="window" lastClr="FFFFFF"/>
      </a:lt1>
      <a:dk2>
        <a:srgbClr val="44546A"/>
      </a:dk2>
      <a:lt2>
        <a:srgbClr val="E7E6E6"/>
      </a:lt2>
      <a:accent1>
        <a:srgbClr val="6A7991"/>
      </a:accent1>
      <a:accent2>
        <a:srgbClr val="313846"/>
      </a:accent2>
      <a:accent3>
        <a:srgbClr val="6A7991"/>
      </a:accent3>
      <a:accent4>
        <a:srgbClr val="313846"/>
      </a:accent4>
      <a:accent5>
        <a:srgbClr val="6A7991"/>
      </a:accent5>
      <a:accent6>
        <a:srgbClr val="313846"/>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789</TotalTime>
  <Words>3396</Words>
  <Application>Microsoft Office PowerPoint</Application>
  <PresentationFormat>寬螢幕</PresentationFormat>
  <Paragraphs>659</Paragraphs>
  <Slides>25</Slides>
  <Notes>0</Notes>
  <HiddenSlides>0</HiddenSlides>
  <MMClips>0</MMClips>
  <ScaleCrop>false</ScaleCrop>
  <HeadingPairs>
    <vt:vector size="6" baseType="variant">
      <vt:variant>
        <vt:lpstr>使用字型</vt:lpstr>
      </vt:variant>
      <vt:variant>
        <vt:i4>13</vt:i4>
      </vt:variant>
      <vt:variant>
        <vt:lpstr>佈景主題</vt:lpstr>
      </vt:variant>
      <vt:variant>
        <vt:i4>2</vt:i4>
      </vt:variant>
      <vt:variant>
        <vt:lpstr>投影片標題</vt:lpstr>
      </vt:variant>
      <vt:variant>
        <vt:i4>25</vt:i4>
      </vt:variant>
    </vt:vector>
  </HeadingPairs>
  <TitlesOfParts>
    <vt:vector size="40" baseType="lpstr">
      <vt:lpstr>等线</vt:lpstr>
      <vt:lpstr>等线 Light</vt:lpstr>
      <vt:lpstr>DIN Mittelschrift Std</vt:lpstr>
      <vt:lpstr>微软雅黑</vt:lpstr>
      <vt:lpstr>微软雅黑</vt:lpstr>
      <vt:lpstr>微软雅黑 Light</vt:lpstr>
      <vt:lpstr>微軟正黑體</vt:lpstr>
      <vt:lpstr>新細明體</vt:lpstr>
      <vt:lpstr>Arial</vt:lpstr>
      <vt:lpstr>Calibri</vt:lpstr>
      <vt:lpstr>Calibri Light</vt:lpstr>
      <vt:lpstr>Times New Roman</vt:lpstr>
      <vt:lpstr>Wingdings</vt:lpstr>
      <vt:lpstr>Office 佈景主題</vt:lpstr>
      <vt:lpstr>第一PPT，www.1ppt.com</vt:lpstr>
      <vt:lpstr>PowerPoint 簡報</vt:lpstr>
      <vt:lpstr>PowerPoint 簡報</vt:lpstr>
      <vt:lpstr>PowerPoint 簡報</vt:lpstr>
      <vt:lpstr>提案單位基本資料表</vt:lpstr>
      <vt:lpstr>計畫內容摘要</vt:lpstr>
      <vt:lpstr>PowerPoint 簡報</vt:lpstr>
      <vt:lpstr>PowerPoint 簡報</vt:lpstr>
      <vt:lpstr>第二部份：計畫內容</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  報 告 結 束   Thank you for your time and attention.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林佳璇</dc:creator>
  <cp:lastModifiedBy>林佳璇</cp:lastModifiedBy>
  <cp:revision>46</cp:revision>
  <dcterms:created xsi:type="dcterms:W3CDTF">2023-03-01T02:58:16Z</dcterms:created>
  <dcterms:modified xsi:type="dcterms:W3CDTF">2023-03-06T04:33:53Z</dcterms:modified>
</cp:coreProperties>
</file>